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4" r:id="rId2"/>
    <p:sldMasterId id="2147483650" r:id="rId3"/>
  </p:sldMasterIdLst>
  <p:notesMasterIdLst>
    <p:notesMasterId r:id="rId39"/>
  </p:notesMasterIdLst>
  <p:handoutMasterIdLst>
    <p:handoutMasterId r:id="rId40"/>
  </p:handoutMasterIdLst>
  <p:sldIdLst>
    <p:sldId id="256" r:id="rId4"/>
    <p:sldId id="579" r:id="rId5"/>
    <p:sldId id="541" r:id="rId6"/>
    <p:sldId id="560" r:id="rId7"/>
    <p:sldId id="585" r:id="rId8"/>
    <p:sldId id="573" r:id="rId9"/>
    <p:sldId id="594" r:id="rId10"/>
    <p:sldId id="593" r:id="rId11"/>
    <p:sldId id="571" r:id="rId12"/>
    <p:sldId id="607" r:id="rId13"/>
    <p:sldId id="536" r:id="rId14"/>
    <p:sldId id="549" r:id="rId15"/>
    <p:sldId id="550" r:id="rId16"/>
    <p:sldId id="615" r:id="rId17"/>
    <p:sldId id="547" r:id="rId18"/>
    <p:sldId id="548" r:id="rId19"/>
    <p:sldId id="584" r:id="rId20"/>
    <p:sldId id="552" r:id="rId21"/>
    <p:sldId id="595" r:id="rId22"/>
    <p:sldId id="596" r:id="rId23"/>
    <p:sldId id="597" r:id="rId24"/>
    <p:sldId id="598" r:id="rId25"/>
    <p:sldId id="599" r:id="rId26"/>
    <p:sldId id="580" r:id="rId27"/>
    <p:sldId id="581" r:id="rId28"/>
    <p:sldId id="577" r:id="rId29"/>
    <p:sldId id="578" r:id="rId30"/>
    <p:sldId id="376" r:id="rId31"/>
    <p:sldId id="608" r:id="rId32"/>
    <p:sldId id="609" r:id="rId33"/>
    <p:sldId id="610" r:id="rId34"/>
    <p:sldId id="611" r:id="rId35"/>
    <p:sldId id="612" r:id="rId36"/>
    <p:sldId id="613" r:id="rId37"/>
    <p:sldId id="614" r:id="rId38"/>
  </p:sldIdLst>
  <p:sldSz cx="9144000" cy="6858000" type="screen4x3"/>
  <p:notesSz cx="6881813" cy="9296400"/>
  <p:defaultTextStyle>
    <a:defPPr>
      <a:defRPr lang="en-US"/>
    </a:defPPr>
    <a:lvl1pPr algn="l" rtl="0" fontAlgn="base">
      <a:spcBef>
        <a:spcPct val="0"/>
      </a:spcBef>
      <a:spcAft>
        <a:spcPct val="0"/>
      </a:spcAft>
      <a:defRPr sz="1400" b="1" i="1" kern="1200">
        <a:solidFill>
          <a:schemeClr val="bg1"/>
        </a:solidFill>
        <a:latin typeface="Arial" charset="0"/>
        <a:ea typeface="+mn-ea"/>
        <a:cs typeface="Arial" charset="0"/>
      </a:defRPr>
    </a:lvl1pPr>
    <a:lvl2pPr marL="457200" algn="l" rtl="0" fontAlgn="base">
      <a:spcBef>
        <a:spcPct val="0"/>
      </a:spcBef>
      <a:spcAft>
        <a:spcPct val="0"/>
      </a:spcAft>
      <a:defRPr sz="1400" b="1" i="1" kern="1200">
        <a:solidFill>
          <a:schemeClr val="bg1"/>
        </a:solidFill>
        <a:latin typeface="Arial" charset="0"/>
        <a:ea typeface="+mn-ea"/>
        <a:cs typeface="Arial" charset="0"/>
      </a:defRPr>
    </a:lvl2pPr>
    <a:lvl3pPr marL="914400" algn="l" rtl="0" fontAlgn="base">
      <a:spcBef>
        <a:spcPct val="0"/>
      </a:spcBef>
      <a:spcAft>
        <a:spcPct val="0"/>
      </a:spcAft>
      <a:defRPr sz="1400" b="1" i="1" kern="1200">
        <a:solidFill>
          <a:schemeClr val="bg1"/>
        </a:solidFill>
        <a:latin typeface="Arial" charset="0"/>
        <a:ea typeface="+mn-ea"/>
        <a:cs typeface="Arial" charset="0"/>
      </a:defRPr>
    </a:lvl3pPr>
    <a:lvl4pPr marL="1371600" algn="l" rtl="0" fontAlgn="base">
      <a:spcBef>
        <a:spcPct val="0"/>
      </a:spcBef>
      <a:spcAft>
        <a:spcPct val="0"/>
      </a:spcAft>
      <a:defRPr sz="1400" b="1" i="1" kern="1200">
        <a:solidFill>
          <a:schemeClr val="bg1"/>
        </a:solidFill>
        <a:latin typeface="Arial" charset="0"/>
        <a:ea typeface="+mn-ea"/>
        <a:cs typeface="Arial" charset="0"/>
      </a:defRPr>
    </a:lvl4pPr>
    <a:lvl5pPr marL="1828800" algn="l" rtl="0" fontAlgn="base">
      <a:spcBef>
        <a:spcPct val="0"/>
      </a:spcBef>
      <a:spcAft>
        <a:spcPct val="0"/>
      </a:spcAft>
      <a:defRPr sz="1400" b="1" i="1" kern="1200">
        <a:solidFill>
          <a:schemeClr val="bg1"/>
        </a:solidFill>
        <a:latin typeface="Arial" charset="0"/>
        <a:ea typeface="+mn-ea"/>
        <a:cs typeface="Arial" charset="0"/>
      </a:defRPr>
    </a:lvl5pPr>
    <a:lvl6pPr marL="2286000" algn="l" defTabSz="914400" rtl="0" eaLnBrk="1" latinLnBrk="0" hangingPunct="1">
      <a:defRPr sz="1400" b="1" i="1" kern="1200">
        <a:solidFill>
          <a:schemeClr val="bg1"/>
        </a:solidFill>
        <a:latin typeface="Arial" charset="0"/>
        <a:ea typeface="+mn-ea"/>
        <a:cs typeface="Arial" charset="0"/>
      </a:defRPr>
    </a:lvl6pPr>
    <a:lvl7pPr marL="2743200" algn="l" defTabSz="914400" rtl="0" eaLnBrk="1" latinLnBrk="0" hangingPunct="1">
      <a:defRPr sz="1400" b="1" i="1" kern="1200">
        <a:solidFill>
          <a:schemeClr val="bg1"/>
        </a:solidFill>
        <a:latin typeface="Arial" charset="0"/>
        <a:ea typeface="+mn-ea"/>
        <a:cs typeface="Arial" charset="0"/>
      </a:defRPr>
    </a:lvl7pPr>
    <a:lvl8pPr marL="3200400" algn="l" defTabSz="914400" rtl="0" eaLnBrk="1" latinLnBrk="0" hangingPunct="1">
      <a:defRPr sz="1400" b="1" i="1" kern="1200">
        <a:solidFill>
          <a:schemeClr val="bg1"/>
        </a:solidFill>
        <a:latin typeface="Arial" charset="0"/>
        <a:ea typeface="+mn-ea"/>
        <a:cs typeface="Arial" charset="0"/>
      </a:defRPr>
    </a:lvl8pPr>
    <a:lvl9pPr marL="3657600" algn="l" defTabSz="914400" rtl="0" eaLnBrk="1" latinLnBrk="0" hangingPunct="1">
      <a:defRPr sz="1400" b="1" i="1" kern="1200">
        <a:solidFill>
          <a:schemeClr val="bg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003366"/>
    <a:srgbClr val="FFFF99"/>
    <a:srgbClr val="FFFFCC"/>
    <a:srgbClr val="008000"/>
    <a:srgbClr val="007CBA"/>
    <a:srgbClr val="00CC00"/>
    <a:srgbClr val="FF3300"/>
  </p:clrMru>
</p:presentationPr>
</file>

<file path=ppt/tableStyles.xml><?xml version="1.0" encoding="utf-8"?>
<a:tblStyleLst xmlns:a="http://schemas.openxmlformats.org/drawingml/2006/main" def="{5C22544A-7EE6-4342-B048-85BDC9FD1C3A}">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6678" autoAdjust="0"/>
  </p:normalViewPr>
  <p:slideViewPr>
    <p:cSldViewPr snapToGrid="0">
      <p:cViewPr varScale="1">
        <p:scale>
          <a:sx n="72" d="100"/>
          <a:sy n="72" d="100"/>
        </p:scale>
        <p:origin x="-1014" y="-102"/>
      </p:cViewPr>
      <p:guideLst>
        <p:guide orient="horz" pos="2160"/>
        <p:guide orient="horz" pos="1429"/>
        <p:guide/>
      </p:guideLst>
    </p:cSldViewPr>
  </p:slideViewPr>
  <p:outlineViewPr>
    <p:cViewPr>
      <p:scale>
        <a:sx n="33" d="100"/>
        <a:sy n="33" d="100"/>
      </p:scale>
      <p:origin x="0" y="1806"/>
    </p:cViewPr>
    <p:sldLst>
      <p:sld r:id="rId1" collapse="1"/>
    </p:sldLst>
  </p:outlineViewPr>
  <p:notesTextViewPr>
    <p:cViewPr>
      <p:scale>
        <a:sx n="100" d="100"/>
        <a:sy n="100" d="100"/>
      </p:scale>
      <p:origin x="0" y="0"/>
    </p:cViewPr>
  </p:notesTextViewPr>
  <p:sorterViewPr>
    <p:cViewPr>
      <p:scale>
        <a:sx n="66" d="100"/>
        <a:sy n="66" d="100"/>
      </p:scale>
      <p:origin x="0" y="1086"/>
    </p:cViewPr>
  </p:sorterViewPr>
  <p:notesViewPr>
    <p:cSldViewPr snapToGrid="0">
      <p:cViewPr varScale="1">
        <p:scale>
          <a:sx n="53" d="100"/>
          <a:sy n="53" d="100"/>
        </p:scale>
        <p:origin x="-2610" y="-108"/>
      </p:cViewPr>
      <p:guideLst>
        <p:guide orient="horz" pos="2928"/>
        <p:guide pos="216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ndrea\Documents\Lavoro\CEPS\CEPS%20vari%20tender\Private%20enforcement\071219%20database%20final%20for%20ppt.xls"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Andrea\Documents\Lavoro\CEPS\CEPS%20vari%20tender\Private%20enforcement\071219%20database%20final%20for%20ppt.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Andrea\Documents\Lavoro\CEPS\CEPS%20vari%20tender\Private%20enforcement\071219%20database%20final%20for%20ppt.xls"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style val="1"/>
  <c:chart>
    <c:plotArea>
      <c:layout>
        <c:manualLayout>
          <c:layoutTarget val="inner"/>
          <c:xMode val="edge"/>
          <c:yMode val="edge"/>
          <c:x val="9.8263888888889442E-2"/>
          <c:y val="0.11279461279461314"/>
          <c:w val="0.66250000000000064"/>
          <c:h val="0.71885521885521964"/>
        </c:manualLayout>
      </c:layout>
      <c:lineChart>
        <c:grouping val="standard"/>
        <c:ser>
          <c:idx val="0"/>
          <c:order val="0"/>
          <c:tx>
            <c:strRef>
              <c:f>Aggregati!$A$58</c:f>
              <c:strCache>
                <c:ptCount val="1"/>
                <c:pt idx="0">
                  <c:v>Art. 81 (cartel)</c:v>
                </c:pt>
              </c:strCache>
            </c:strRef>
          </c:tx>
          <c:spPr>
            <a:ln w="53975">
              <a:solidFill>
                <a:srgbClr val="FFC000"/>
              </a:solidFill>
            </a:ln>
          </c:spPr>
          <c:marker>
            <c:symbol val="none"/>
          </c:marker>
          <c:dLbls>
            <c:dLbl>
              <c:idx val="0"/>
              <c:layout>
                <c:manualLayout>
                  <c:x val="-1.3888888888889002E-3"/>
                  <c:y val="-3.3670033670033801E-2"/>
                </c:manualLayout>
              </c:layout>
              <c:dLblPos val="r"/>
              <c:showVal val="1"/>
            </c:dLbl>
            <c:dLbl>
              <c:idx val="1"/>
              <c:layout>
                <c:manualLayout>
                  <c:x val="-4.1666666666666735E-3"/>
                  <c:y val="3.5914702581369418E-2"/>
                </c:manualLayout>
              </c:layout>
              <c:dLblPos val="r"/>
              <c:showVal val="1"/>
            </c:dLbl>
            <c:dLbl>
              <c:idx val="2"/>
              <c:layout>
                <c:manualLayout>
                  <c:x val="-2.7777777777778104E-3"/>
                  <c:y val="1.5712682379349044E-2"/>
                </c:manualLayout>
              </c:layout>
              <c:dLblPos val="r"/>
              <c:showVal val="1"/>
            </c:dLbl>
            <c:dLbl>
              <c:idx val="3"/>
              <c:layout>
                <c:manualLayout>
                  <c:x val="-2.7777777777778104E-3"/>
                  <c:y val="-2.4691358024691482E-2"/>
                </c:manualLayout>
              </c:layout>
              <c:dLblPos val="r"/>
              <c:showVal val="1"/>
            </c:dLbl>
            <c:txPr>
              <a:bodyPr/>
              <a:lstStyle/>
              <a:p>
                <a:pPr>
                  <a:defRPr sz="1600" b="1"/>
                </a:pPr>
                <a:endParaRPr lang="it-IT"/>
              </a:p>
            </c:txPr>
            <c:dLblPos val="t"/>
            <c:showVal val="1"/>
          </c:dLbls>
          <c:cat>
            <c:strRef>
              <c:f>Aggregati!$B$57:$E$57</c:f>
              <c:strCache>
                <c:ptCount val="4"/>
                <c:pt idx="0">
                  <c:v>2004</c:v>
                </c:pt>
                <c:pt idx="1">
                  <c:v>2005</c:v>
                </c:pt>
                <c:pt idx="2">
                  <c:v>2006</c:v>
                </c:pt>
                <c:pt idx="3">
                  <c:v>3Q2007</c:v>
                </c:pt>
              </c:strCache>
            </c:strRef>
          </c:cat>
          <c:val>
            <c:numRef>
              <c:f>Aggregati!$B$58:$E$58</c:f>
              <c:numCache>
                <c:formatCode>General</c:formatCode>
                <c:ptCount val="4"/>
                <c:pt idx="0">
                  <c:v>0</c:v>
                </c:pt>
                <c:pt idx="1">
                  <c:v>3</c:v>
                </c:pt>
                <c:pt idx="2">
                  <c:v>3</c:v>
                </c:pt>
                <c:pt idx="3">
                  <c:v>7</c:v>
                </c:pt>
              </c:numCache>
            </c:numRef>
          </c:val>
        </c:ser>
        <c:ser>
          <c:idx val="1"/>
          <c:order val="1"/>
          <c:tx>
            <c:strRef>
              <c:f>Aggregati!$A$59</c:f>
              <c:strCache>
                <c:ptCount val="1"/>
                <c:pt idx="0">
                  <c:v>Art. 81 (vertical)</c:v>
                </c:pt>
              </c:strCache>
            </c:strRef>
          </c:tx>
          <c:spPr>
            <a:ln w="41275">
              <a:solidFill>
                <a:srgbClr val="00B0F0"/>
              </a:solidFill>
            </a:ln>
          </c:spPr>
          <c:marker>
            <c:symbol val="none"/>
          </c:marker>
          <c:dLbls>
            <c:dLbl>
              <c:idx val="3"/>
              <c:layout>
                <c:manualLayout>
                  <c:x val="-2.7777777777778104E-3"/>
                  <c:y val="0"/>
                </c:manualLayout>
              </c:layout>
              <c:dLblPos val="r"/>
              <c:showVal val="1"/>
            </c:dLbl>
            <c:txPr>
              <a:bodyPr/>
              <a:lstStyle/>
              <a:p>
                <a:pPr>
                  <a:defRPr sz="1400" b="1"/>
                </a:pPr>
                <a:endParaRPr lang="it-IT"/>
              </a:p>
            </c:txPr>
            <c:dLblPos val="t"/>
            <c:showVal val="1"/>
          </c:dLbls>
          <c:cat>
            <c:strRef>
              <c:f>Aggregati!$B$57:$E$57</c:f>
              <c:strCache>
                <c:ptCount val="4"/>
                <c:pt idx="0">
                  <c:v>2004</c:v>
                </c:pt>
                <c:pt idx="1">
                  <c:v>2005</c:v>
                </c:pt>
                <c:pt idx="2">
                  <c:v>2006</c:v>
                </c:pt>
                <c:pt idx="3">
                  <c:v>3Q2007</c:v>
                </c:pt>
              </c:strCache>
            </c:strRef>
          </c:cat>
          <c:val>
            <c:numRef>
              <c:f>Aggregati!$B$59:$E$59</c:f>
              <c:numCache>
                <c:formatCode>General</c:formatCode>
                <c:ptCount val="4"/>
                <c:pt idx="0">
                  <c:v>17</c:v>
                </c:pt>
                <c:pt idx="1">
                  <c:v>21</c:v>
                </c:pt>
                <c:pt idx="2">
                  <c:v>18</c:v>
                </c:pt>
                <c:pt idx="3">
                  <c:v>5</c:v>
                </c:pt>
              </c:numCache>
            </c:numRef>
          </c:val>
        </c:ser>
        <c:ser>
          <c:idx val="2"/>
          <c:order val="2"/>
          <c:tx>
            <c:strRef>
              <c:f>Aggregati!$A$60</c:f>
              <c:strCache>
                <c:ptCount val="1"/>
                <c:pt idx="0">
                  <c:v>Art. 82</c:v>
                </c:pt>
              </c:strCache>
            </c:strRef>
          </c:tx>
          <c:spPr>
            <a:ln w="53975">
              <a:solidFill>
                <a:srgbClr val="92D050"/>
              </a:solidFill>
            </a:ln>
          </c:spPr>
          <c:marker>
            <c:symbol val="none"/>
          </c:marker>
          <c:dLbls>
            <c:dLbl>
              <c:idx val="3"/>
              <c:layout>
                <c:manualLayout>
                  <c:x val="-1.9444444444444445E-2"/>
                  <c:y val="2.8575342223636349E-2"/>
                </c:manualLayout>
              </c:layout>
              <c:dLblPos val="r"/>
              <c:showVal val="1"/>
            </c:dLbl>
            <c:txPr>
              <a:bodyPr/>
              <a:lstStyle/>
              <a:p>
                <a:pPr>
                  <a:defRPr sz="1600" b="1"/>
                </a:pPr>
                <a:endParaRPr lang="it-IT"/>
              </a:p>
            </c:txPr>
            <c:dLblPos val="t"/>
            <c:showVal val="1"/>
          </c:dLbls>
          <c:cat>
            <c:strRef>
              <c:f>Aggregati!$B$57:$E$57</c:f>
              <c:strCache>
                <c:ptCount val="4"/>
                <c:pt idx="0">
                  <c:v>2004</c:v>
                </c:pt>
                <c:pt idx="1">
                  <c:v>2005</c:v>
                </c:pt>
                <c:pt idx="2">
                  <c:v>2006</c:v>
                </c:pt>
                <c:pt idx="3">
                  <c:v>3Q2007</c:v>
                </c:pt>
              </c:strCache>
            </c:strRef>
          </c:cat>
          <c:val>
            <c:numRef>
              <c:f>Aggregati!$B$60:$E$60</c:f>
              <c:numCache>
                <c:formatCode>General</c:formatCode>
                <c:ptCount val="4"/>
                <c:pt idx="0">
                  <c:v>3</c:v>
                </c:pt>
                <c:pt idx="1">
                  <c:v>9</c:v>
                </c:pt>
                <c:pt idx="2">
                  <c:v>6</c:v>
                </c:pt>
                <c:pt idx="3">
                  <c:v>4</c:v>
                </c:pt>
              </c:numCache>
            </c:numRef>
          </c:val>
        </c:ser>
        <c:ser>
          <c:idx val="3"/>
          <c:order val="3"/>
          <c:tx>
            <c:strRef>
              <c:f>Aggregati!$A$61</c:f>
              <c:strCache>
                <c:ptCount val="1"/>
                <c:pt idx="0">
                  <c:v>Total</c:v>
                </c:pt>
              </c:strCache>
            </c:strRef>
          </c:tx>
          <c:spPr>
            <a:ln w="53975">
              <a:solidFill>
                <a:srgbClr val="C00000"/>
              </a:solidFill>
            </a:ln>
          </c:spPr>
          <c:marker>
            <c:symbol val="none"/>
          </c:marker>
          <c:dLbls>
            <c:txPr>
              <a:bodyPr/>
              <a:lstStyle/>
              <a:p>
                <a:pPr>
                  <a:defRPr sz="1400" b="1"/>
                </a:pPr>
                <a:endParaRPr lang="it-IT"/>
              </a:p>
            </c:txPr>
            <c:dLblPos val="t"/>
            <c:showVal val="1"/>
          </c:dLbls>
          <c:cat>
            <c:strRef>
              <c:f>Aggregati!$B$57:$E$57</c:f>
              <c:strCache>
                <c:ptCount val="4"/>
                <c:pt idx="0">
                  <c:v>2004</c:v>
                </c:pt>
                <c:pt idx="1">
                  <c:v>2005</c:v>
                </c:pt>
                <c:pt idx="2">
                  <c:v>2006</c:v>
                </c:pt>
                <c:pt idx="3">
                  <c:v>3Q2007</c:v>
                </c:pt>
              </c:strCache>
            </c:strRef>
          </c:cat>
          <c:val>
            <c:numRef>
              <c:f>Aggregati!$B$61:$E$61</c:f>
              <c:numCache>
                <c:formatCode>General</c:formatCode>
                <c:ptCount val="4"/>
                <c:pt idx="0">
                  <c:v>20</c:v>
                </c:pt>
                <c:pt idx="1">
                  <c:v>33</c:v>
                </c:pt>
                <c:pt idx="2">
                  <c:v>27</c:v>
                </c:pt>
                <c:pt idx="3">
                  <c:v>16</c:v>
                </c:pt>
              </c:numCache>
            </c:numRef>
          </c:val>
        </c:ser>
        <c:dLbls>
          <c:showVal val="1"/>
        </c:dLbls>
        <c:marker val="1"/>
        <c:axId val="100226560"/>
        <c:axId val="100228096"/>
      </c:lineChart>
      <c:catAx>
        <c:axId val="100226560"/>
        <c:scaling>
          <c:orientation val="minMax"/>
        </c:scaling>
        <c:axPos val="b"/>
        <c:numFmt formatCode="General" sourceLinked="1"/>
        <c:tickLblPos val="nextTo"/>
        <c:txPr>
          <a:bodyPr rot="0" vert="horz"/>
          <a:lstStyle/>
          <a:p>
            <a:pPr>
              <a:defRPr sz="1600" b="1"/>
            </a:pPr>
            <a:endParaRPr lang="it-IT"/>
          </a:p>
        </c:txPr>
        <c:crossAx val="100228096"/>
        <c:crosses val="autoZero"/>
        <c:auto val="1"/>
        <c:lblAlgn val="ctr"/>
        <c:lblOffset val="100"/>
        <c:tickLblSkip val="1"/>
        <c:tickMarkSkip val="1"/>
      </c:catAx>
      <c:valAx>
        <c:axId val="100228096"/>
        <c:scaling>
          <c:orientation val="minMax"/>
        </c:scaling>
        <c:axPos val="l"/>
        <c:majorGridlines>
          <c:spPr>
            <a:ln>
              <a:prstDash val="sysDot"/>
            </a:ln>
          </c:spPr>
        </c:majorGridlines>
        <c:numFmt formatCode="General" sourceLinked="1"/>
        <c:tickLblPos val="nextTo"/>
        <c:txPr>
          <a:bodyPr rot="0" vert="horz"/>
          <a:lstStyle/>
          <a:p>
            <a:pPr>
              <a:defRPr sz="1600" b="1"/>
            </a:pPr>
            <a:endParaRPr lang="it-IT"/>
          </a:p>
        </c:txPr>
        <c:crossAx val="100226560"/>
        <c:crosses val="autoZero"/>
        <c:crossBetween val="between"/>
      </c:valAx>
      <c:spPr>
        <a:solidFill>
          <a:schemeClr val="tx1"/>
        </a:solidFill>
      </c:spPr>
    </c:plotArea>
    <c:legend>
      <c:legendPos val="r"/>
      <c:layout>
        <c:manualLayout>
          <c:xMode val="edge"/>
          <c:yMode val="edge"/>
          <c:x val="0.7524305555555556"/>
          <c:y val="0.37205387205387364"/>
          <c:w val="0.24583333333333424"/>
          <c:h val="0.20370370370370366"/>
        </c:manualLayout>
      </c:layout>
      <c:txPr>
        <a:bodyPr/>
        <a:lstStyle/>
        <a:p>
          <a:pPr>
            <a:defRPr sz="1600" b="1"/>
          </a:pPr>
          <a:endParaRPr lang="it-IT"/>
        </a:p>
      </c:txPr>
    </c:legend>
    <c:plotVisOnly val="1"/>
    <c:dispBlanksAs val="gap"/>
  </c:chart>
  <c:spPr>
    <a:solidFill>
      <a:schemeClr val="tx1"/>
    </a:solidFill>
  </c:spPr>
  <c:txPr>
    <a:bodyPr/>
    <a:lstStyle/>
    <a:p>
      <a:pPr>
        <a:defRPr>
          <a:solidFill>
            <a:schemeClr val="bg1"/>
          </a:solidFill>
        </a:defRPr>
      </a:pPr>
      <a:endParaRPr lang="it-I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it-IT"/>
  <c:style val="42"/>
  <c:clrMapOvr bg1="lt1" tx1="dk1" bg2="lt2" tx2="dk2" accent1="accent1" accent2="accent2" accent3="accent3" accent4="accent4" accent5="accent5" accent6="accent6" hlink="hlink" folHlink="folHlink"/>
  <c:chart>
    <c:plotArea>
      <c:layout>
        <c:manualLayout>
          <c:layoutTarget val="inner"/>
          <c:xMode val="edge"/>
          <c:yMode val="edge"/>
          <c:x val="5.9375000000000032E-2"/>
          <c:y val="0.10213243546576878"/>
          <c:w val="0.8604166666666665"/>
          <c:h val="0.71268237934904599"/>
        </c:manualLayout>
      </c:layout>
      <c:barChart>
        <c:barDir val="col"/>
        <c:grouping val="clustered"/>
        <c:ser>
          <c:idx val="0"/>
          <c:order val="0"/>
          <c:tx>
            <c:strRef>
              <c:f>Aggregati!$A$44</c:f>
              <c:strCache>
                <c:ptCount val="1"/>
                <c:pt idx="0">
                  <c:v>Art. 81 (cartel)</c:v>
                </c:pt>
              </c:strCache>
            </c:strRef>
          </c:tx>
          <c:cat>
            <c:strRef>
              <c:f>Aggregati!$B$43:$K$43</c:f>
              <c:strCache>
                <c:ptCount val="10"/>
                <c:pt idx="0">
                  <c:v>AT</c:v>
                </c:pt>
                <c:pt idx="1">
                  <c:v>BE</c:v>
                </c:pt>
                <c:pt idx="2">
                  <c:v>DK</c:v>
                </c:pt>
                <c:pt idx="3">
                  <c:v>ES</c:v>
                </c:pt>
                <c:pt idx="4">
                  <c:v>FR</c:v>
                </c:pt>
                <c:pt idx="5">
                  <c:v>DE</c:v>
                </c:pt>
                <c:pt idx="6">
                  <c:v>IT</c:v>
                </c:pt>
                <c:pt idx="7">
                  <c:v>NL</c:v>
                </c:pt>
                <c:pt idx="8">
                  <c:v>SW</c:v>
                </c:pt>
                <c:pt idx="9">
                  <c:v>UK</c:v>
                </c:pt>
              </c:strCache>
            </c:strRef>
          </c:cat>
          <c:val>
            <c:numRef>
              <c:f>Aggregati!$B$44:$K$44</c:f>
              <c:numCache>
                <c:formatCode>General</c:formatCode>
                <c:ptCount val="10"/>
                <c:pt idx="0">
                  <c:v>2</c:v>
                </c:pt>
                <c:pt idx="1">
                  <c:v>0</c:v>
                </c:pt>
                <c:pt idx="2">
                  <c:v>0</c:v>
                </c:pt>
                <c:pt idx="3">
                  <c:v>1</c:v>
                </c:pt>
                <c:pt idx="4">
                  <c:v>2</c:v>
                </c:pt>
                <c:pt idx="5">
                  <c:v>2</c:v>
                </c:pt>
                <c:pt idx="6">
                  <c:v>4</c:v>
                </c:pt>
                <c:pt idx="7">
                  <c:v>1</c:v>
                </c:pt>
                <c:pt idx="8">
                  <c:v>1</c:v>
                </c:pt>
                <c:pt idx="9">
                  <c:v>1</c:v>
                </c:pt>
              </c:numCache>
            </c:numRef>
          </c:val>
        </c:ser>
        <c:ser>
          <c:idx val="1"/>
          <c:order val="1"/>
          <c:tx>
            <c:strRef>
              <c:f>Aggregati!$A$45</c:f>
              <c:strCache>
                <c:ptCount val="1"/>
                <c:pt idx="0">
                  <c:v>Art. 81 (vertical)</c:v>
                </c:pt>
              </c:strCache>
            </c:strRef>
          </c:tx>
          <c:cat>
            <c:strRef>
              <c:f>Aggregati!$B$43:$K$43</c:f>
              <c:strCache>
                <c:ptCount val="10"/>
                <c:pt idx="0">
                  <c:v>AT</c:v>
                </c:pt>
                <c:pt idx="1">
                  <c:v>BE</c:v>
                </c:pt>
                <c:pt idx="2">
                  <c:v>DK</c:v>
                </c:pt>
                <c:pt idx="3">
                  <c:v>ES</c:v>
                </c:pt>
                <c:pt idx="4">
                  <c:v>FR</c:v>
                </c:pt>
                <c:pt idx="5">
                  <c:v>DE</c:v>
                </c:pt>
                <c:pt idx="6">
                  <c:v>IT</c:v>
                </c:pt>
                <c:pt idx="7">
                  <c:v>NL</c:v>
                </c:pt>
                <c:pt idx="8">
                  <c:v>SW</c:v>
                </c:pt>
                <c:pt idx="9">
                  <c:v>UK</c:v>
                </c:pt>
              </c:strCache>
            </c:strRef>
          </c:cat>
          <c:val>
            <c:numRef>
              <c:f>Aggregati!$B$45:$K$45</c:f>
              <c:numCache>
                <c:formatCode>General</c:formatCode>
                <c:ptCount val="10"/>
                <c:pt idx="0">
                  <c:v>2</c:v>
                </c:pt>
                <c:pt idx="1">
                  <c:v>2</c:v>
                </c:pt>
                <c:pt idx="2">
                  <c:v>0</c:v>
                </c:pt>
                <c:pt idx="3">
                  <c:v>28</c:v>
                </c:pt>
                <c:pt idx="4">
                  <c:v>7</c:v>
                </c:pt>
                <c:pt idx="5">
                  <c:v>13</c:v>
                </c:pt>
                <c:pt idx="6">
                  <c:v>0</c:v>
                </c:pt>
                <c:pt idx="7">
                  <c:v>7</c:v>
                </c:pt>
                <c:pt idx="8">
                  <c:v>0</c:v>
                </c:pt>
                <c:pt idx="9">
                  <c:v>2</c:v>
                </c:pt>
              </c:numCache>
            </c:numRef>
          </c:val>
        </c:ser>
        <c:ser>
          <c:idx val="2"/>
          <c:order val="2"/>
          <c:tx>
            <c:strRef>
              <c:f>Aggregati!$A$46</c:f>
              <c:strCache>
                <c:ptCount val="1"/>
                <c:pt idx="0">
                  <c:v>Art. 82</c:v>
                </c:pt>
              </c:strCache>
            </c:strRef>
          </c:tx>
          <c:cat>
            <c:strRef>
              <c:f>Aggregati!$B$43:$K$43</c:f>
              <c:strCache>
                <c:ptCount val="10"/>
                <c:pt idx="0">
                  <c:v>AT</c:v>
                </c:pt>
                <c:pt idx="1">
                  <c:v>BE</c:v>
                </c:pt>
                <c:pt idx="2">
                  <c:v>DK</c:v>
                </c:pt>
                <c:pt idx="3">
                  <c:v>ES</c:v>
                </c:pt>
                <c:pt idx="4">
                  <c:v>FR</c:v>
                </c:pt>
                <c:pt idx="5">
                  <c:v>DE</c:v>
                </c:pt>
                <c:pt idx="6">
                  <c:v>IT</c:v>
                </c:pt>
                <c:pt idx="7">
                  <c:v>NL</c:v>
                </c:pt>
                <c:pt idx="8">
                  <c:v>SW</c:v>
                </c:pt>
                <c:pt idx="9">
                  <c:v>UK</c:v>
                </c:pt>
              </c:strCache>
            </c:strRef>
          </c:cat>
          <c:val>
            <c:numRef>
              <c:f>Aggregati!$B$46:$K$46</c:f>
              <c:numCache>
                <c:formatCode>General</c:formatCode>
                <c:ptCount val="10"/>
                <c:pt idx="0">
                  <c:v>1</c:v>
                </c:pt>
                <c:pt idx="1">
                  <c:v>2</c:v>
                </c:pt>
                <c:pt idx="2">
                  <c:v>1</c:v>
                </c:pt>
                <c:pt idx="3">
                  <c:v>2</c:v>
                </c:pt>
                <c:pt idx="4">
                  <c:v>3</c:v>
                </c:pt>
                <c:pt idx="5">
                  <c:v>5</c:v>
                </c:pt>
                <c:pt idx="6">
                  <c:v>1</c:v>
                </c:pt>
                <c:pt idx="7">
                  <c:v>2</c:v>
                </c:pt>
                <c:pt idx="8">
                  <c:v>1</c:v>
                </c:pt>
                <c:pt idx="9">
                  <c:v>4</c:v>
                </c:pt>
              </c:numCache>
            </c:numRef>
          </c:val>
        </c:ser>
        <c:axId val="65763200"/>
        <c:axId val="65764736"/>
      </c:barChart>
      <c:catAx>
        <c:axId val="65763200"/>
        <c:scaling>
          <c:orientation val="minMax"/>
        </c:scaling>
        <c:axPos val="b"/>
        <c:numFmt formatCode="General" sourceLinked="1"/>
        <c:tickLblPos val="nextTo"/>
        <c:txPr>
          <a:bodyPr rot="0" vert="horz"/>
          <a:lstStyle/>
          <a:p>
            <a:pPr>
              <a:defRPr sz="2000" b="1"/>
            </a:pPr>
            <a:endParaRPr lang="it-IT"/>
          </a:p>
        </c:txPr>
        <c:crossAx val="65764736"/>
        <c:crosses val="autoZero"/>
        <c:auto val="1"/>
        <c:lblAlgn val="ctr"/>
        <c:lblOffset val="100"/>
        <c:tickLblSkip val="1"/>
        <c:tickMarkSkip val="1"/>
      </c:catAx>
      <c:valAx>
        <c:axId val="65764736"/>
        <c:scaling>
          <c:orientation val="minMax"/>
        </c:scaling>
        <c:axPos val="l"/>
        <c:majorGridlines/>
        <c:numFmt formatCode="General" sourceLinked="1"/>
        <c:tickLblPos val="nextTo"/>
        <c:txPr>
          <a:bodyPr rot="0" vert="horz"/>
          <a:lstStyle/>
          <a:p>
            <a:pPr>
              <a:defRPr sz="1800" b="1"/>
            </a:pPr>
            <a:endParaRPr lang="it-IT"/>
          </a:p>
        </c:txPr>
        <c:crossAx val="65763200"/>
        <c:crosses val="autoZero"/>
        <c:crossBetween val="between"/>
      </c:valAx>
    </c:plotArea>
    <c:legend>
      <c:legendPos val="r"/>
      <c:layout>
        <c:manualLayout>
          <c:xMode val="edge"/>
          <c:yMode val="edge"/>
          <c:x val="5.0694444444444521E-2"/>
          <c:y val="0.92368125701459869"/>
          <c:w val="0.72812500000000424"/>
          <c:h val="7.5757575757575829E-2"/>
        </c:manualLayout>
      </c:layout>
      <c:txPr>
        <a:bodyPr/>
        <a:lstStyle/>
        <a:p>
          <a:pPr>
            <a:defRPr sz="1600" b="1"/>
          </a:pPr>
          <a:endParaRPr lang="it-IT"/>
        </a:p>
      </c:txPr>
    </c:legend>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it-IT"/>
  <c:style val="42"/>
  <c:clrMapOvr bg1="lt1" tx1="dk1" bg2="lt2" tx2="dk2" accent1="accent1" accent2="accent2" accent3="accent3" accent4="accent4" accent5="accent5" accent6="accent6" hlink="hlink" folHlink="folHlink"/>
  <c:chart>
    <c:plotArea>
      <c:layout>
        <c:manualLayout>
          <c:layoutTarget val="inner"/>
          <c:xMode val="edge"/>
          <c:yMode val="edge"/>
          <c:x val="0.16562499999999997"/>
          <c:y val="8.6419753086419679E-2"/>
          <c:w val="0.71423611111111107"/>
          <c:h val="0.67676767676768035"/>
        </c:manualLayout>
      </c:layout>
      <c:barChart>
        <c:barDir val="col"/>
        <c:grouping val="percentStacked"/>
        <c:ser>
          <c:idx val="0"/>
          <c:order val="0"/>
          <c:tx>
            <c:strRef>
              <c:f>Aggregati!$D$65</c:f>
              <c:strCache>
                <c:ptCount val="1"/>
                <c:pt idx="0">
                  <c:v>successful</c:v>
                </c:pt>
              </c:strCache>
            </c:strRef>
          </c:tx>
          <c:dLbls>
            <c:txPr>
              <a:bodyPr/>
              <a:lstStyle/>
              <a:p>
                <a:pPr>
                  <a:defRPr sz="2400"/>
                </a:pPr>
                <a:endParaRPr lang="it-IT"/>
              </a:p>
            </c:txPr>
            <c:showVal val="1"/>
          </c:dLbls>
          <c:cat>
            <c:strRef>
              <c:f>Aggregati!$E$64:$G$64</c:f>
              <c:strCache>
                <c:ptCount val="3"/>
                <c:pt idx="0">
                  <c:v>cartel</c:v>
                </c:pt>
                <c:pt idx="1">
                  <c:v>vertical</c:v>
                </c:pt>
                <c:pt idx="2">
                  <c:v>abuse</c:v>
                </c:pt>
              </c:strCache>
            </c:strRef>
          </c:cat>
          <c:val>
            <c:numRef>
              <c:f>Aggregati!$E$65:$G$65</c:f>
              <c:numCache>
                <c:formatCode>General</c:formatCode>
                <c:ptCount val="3"/>
                <c:pt idx="0">
                  <c:v>8</c:v>
                </c:pt>
                <c:pt idx="1">
                  <c:v>9</c:v>
                </c:pt>
                <c:pt idx="2">
                  <c:v>14</c:v>
                </c:pt>
              </c:numCache>
            </c:numRef>
          </c:val>
        </c:ser>
        <c:ser>
          <c:idx val="1"/>
          <c:order val="1"/>
          <c:tx>
            <c:strRef>
              <c:f>Aggregati!$D$66</c:f>
              <c:strCache>
                <c:ptCount val="1"/>
                <c:pt idx="0">
                  <c:v>dismissed</c:v>
                </c:pt>
              </c:strCache>
            </c:strRef>
          </c:tx>
          <c:dLbls>
            <c:txPr>
              <a:bodyPr/>
              <a:lstStyle/>
              <a:p>
                <a:pPr>
                  <a:defRPr sz="2400" b="1"/>
                </a:pPr>
                <a:endParaRPr lang="it-IT"/>
              </a:p>
            </c:txPr>
            <c:showVal val="1"/>
          </c:dLbls>
          <c:cat>
            <c:strRef>
              <c:f>Aggregati!$E$64:$G$64</c:f>
              <c:strCache>
                <c:ptCount val="3"/>
                <c:pt idx="0">
                  <c:v>cartel</c:v>
                </c:pt>
                <c:pt idx="1">
                  <c:v>vertical</c:v>
                </c:pt>
                <c:pt idx="2">
                  <c:v>abuse</c:v>
                </c:pt>
              </c:strCache>
            </c:strRef>
          </c:cat>
          <c:val>
            <c:numRef>
              <c:f>Aggregati!$E$66:$G$66</c:f>
              <c:numCache>
                <c:formatCode>General</c:formatCode>
                <c:ptCount val="3"/>
                <c:pt idx="0">
                  <c:v>6</c:v>
                </c:pt>
                <c:pt idx="1">
                  <c:v>49</c:v>
                </c:pt>
                <c:pt idx="2">
                  <c:v>7</c:v>
                </c:pt>
              </c:numCache>
            </c:numRef>
          </c:val>
        </c:ser>
        <c:overlap val="100"/>
        <c:axId val="76691712"/>
        <c:axId val="76701696"/>
      </c:barChart>
      <c:catAx>
        <c:axId val="76691712"/>
        <c:scaling>
          <c:orientation val="minMax"/>
        </c:scaling>
        <c:axPos val="b"/>
        <c:numFmt formatCode="General" sourceLinked="1"/>
        <c:tickLblPos val="nextTo"/>
        <c:txPr>
          <a:bodyPr rot="0" vert="horz"/>
          <a:lstStyle/>
          <a:p>
            <a:pPr>
              <a:defRPr sz="2400" b="1"/>
            </a:pPr>
            <a:endParaRPr lang="it-IT"/>
          </a:p>
        </c:txPr>
        <c:crossAx val="76701696"/>
        <c:crosses val="autoZero"/>
        <c:auto val="1"/>
        <c:lblAlgn val="ctr"/>
        <c:lblOffset val="100"/>
        <c:tickLblSkip val="1"/>
        <c:tickMarkSkip val="1"/>
      </c:catAx>
      <c:valAx>
        <c:axId val="76701696"/>
        <c:scaling>
          <c:orientation val="minMax"/>
        </c:scaling>
        <c:axPos val="l"/>
        <c:majorGridlines/>
        <c:numFmt formatCode="0%" sourceLinked="1"/>
        <c:tickLblPos val="nextTo"/>
        <c:txPr>
          <a:bodyPr rot="0" vert="horz"/>
          <a:lstStyle/>
          <a:p>
            <a:pPr>
              <a:defRPr sz="2000" b="1"/>
            </a:pPr>
            <a:endParaRPr lang="it-IT"/>
          </a:p>
        </c:txPr>
        <c:crossAx val="76691712"/>
        <c:crosses val="autoZero"/>
        <c:crossBetween val="between"/>
      </c:valAx>
      <c:spPr>
        <a:solidFill>
          <a:schemeClr val="tx1"/>
        </a:solidFill>
      </c:spPr>
    </c:plotArea>
    <c:legend>
      <c:legendPos val="r"/>
      <c:layout>
        <c:manualLayout>
          <c:xMode val="edge"/>
          <c:yMode val="edge"/>
          <c:x val="0.15972222222222338"/>
          <c:y val="0.91638608305274505"/>
          <c:w val="0.57638888888888884"/>
          <c:h val="6.0606060606060622E-2"/>
        </c:manualLayout>
      </c:layout>
      <c:txPr>
        <a:bodyPr/>
        <a:lstStyle/>
        <a:p>
          <a:pPr>
            <a:defRPr sz="2000" b="1"/>
          </a:pPr>
          <a:endParaRPr lang="it-IT"/>
        </a:p>
      </c:txPr>
    </c:legend>
    <c:plotVisOnly val="1"/>
    <c:dispBlanksAs val="gap"/>
  </c:chart>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81325" cy="465138"/>
          </a:xfrm>
          <a:prstGeom prst="rect">
            <a:avLst/>
          </a:prstGeom>
          <a:noFill/>
          <a:ln w="9525">
            <a:noFill/>
            <a:miter lim="800000"/>
            <a:headEnd/>
            <a:tailEnd/>
          </a:ln>
          <a:effectLst/>
        </p:spPr>
        <p:txBody>
          <a:bodyPr vert="horz" wrap="square" lIns="94890" tIns="47445" rIns="94890" bIns="47445" numCol="1" anchor="t" anchorCtr="0" compatLnSpc="1">
            <a:prstTxWarp prst="textNoShape">
              <a:avLst/>
            </a:prstTxWarp>
          </a:bodyPr>
          <a:lstStyle>
            <a:lvl1pPr algn="l" defTabSz="949325">
              <a:lnSpc>
                <a:spcPct val="100000"/>
              </a:lnSpc>
              <a:spcBef>
                <a:spcPct val="0"/>
              </a:spcBef>
              <a:buClrTx/>
              <a:buSzTx/>
              <a:buFontTx/>
              <a:buNone/>
              <a:defRPr sz="1300" b="0" i="0">
                <a:solidFill>
                  <a:schemeClr val="tx1"/>
                </a:solidFill>
                <a:latin typeface="Times New Roman" pitchFamily="18" charset="0"/>
                <a:cs typeface="+mn-cs"/>
              </a:defRPr>
            </a:lvl1pPr>
          </a:lstStyle>
          <a:p>
            <a:pPr>
              <a:defRPr/>
            </a:pPr>
            <a:endParaRPr lang="en-US" altLang="en-US"/>
          </a:p>
        </p:txBody>
      </p:sp>
      <p:sp>
        <p:nvSpPr>
          <p:cNvPr id="19459" name="Rectangle 3"/>
          <p:cNvSpPr>
            <a:spLocks noGrp="1" noChangeArrowheads="1"/>
          </p:cNvSpPr>
          <p:nvPr>
            <p:ph type="dt" sz="quarter" idx="1"/>
          </p:nvPr>
        </p:nvSpPr>
        <p:spPr bwMode="auto">
          <a:xfrm>
            <a:off x="3900488" y="0"/>
            <a:ext cx="2981325" cy="465138"/>
          </a:xfrm>
          <a:prstGeom prst="rect">
            <a:avLst/>
          </a:prstGeom>
          <a:noFill/>
          <a:ln w="9525">
            <a:noFill/>
            <a:miter lim="800000"/>
            <a:headEnd/>
            <a:tailEnd/>
          </a:ln>
          <a:effectLst/>
        </p:spPr>
        <p:txBody>
          <a:bodyPr vert="horz" wrap="square" lIns="94890" tIns="47445" rIns="94890" bIns="47445" numCol="1" anchor="t" anchorCtr="0" compatLnSpc="1">
            <a:prstTxWarp prst="textNoShape">
              <a:avLst/>
            </a:prstTxWarp>
          </a:bodyPr>
          <a:lstStyle>
            <a:lvl1pPr algn="r" defTabSz="949325">
              <a:lnSpc>
                <a:spcPct val="100000"/>
              </a:lnSpc>
              <a:spcBef>
                <a:spcPct val="0"/>
              </a:spcBef>
              <a:buClrTx/>
              <a:buSzTx/>
              <a:buFontTx/>
              <a:buNone/>
              <a:defRPr sz="1300" b="0" i="0">
                <a:solidFill>
                  <a:schemeClr val="tx1"/>
                </a:solidFill>
                <a:latin typeface="Times New Roman" pitchFamily="18" charset="0"/>
                <a:cs typeface="+mn-cs"/>
              </a:defRPr>
            </a:lvl1pPr>
          </a:lstStyle>
          <a:p>
            <a:pPr>
              <a:defRPr/>
            </a:pPr>
            <a:endParaRPr lang="en-US" altLang="en-US"/>
          </a:p>
        </p:txBody>
      </p:sp>
      <p:sp>
        <p:nvSpPr>
          <p:cNvPr id="19460" name="Rectangle 4"/>
          <p:cNvSpPr>
            <a:spLocks noGrp="1" noChangeArrowheads="1"/>
          </p:cNvSpPr>
          <p:nvPr>
            <p:ph type="ftr" sz="quarter" idx="2"/>
          </p:nvPr>
        </p:nvSpPr>
        <p:spPr bwMode="auto">
          <a:xfrm>
            <a:off x="0" y="8831263"/>
            <a:ext cx="2981325" cy="465137"/>
          </a:xfrm>
          <a:prstGeom prst="rect">
            <a:avLst/>
          </a:prstGeom>
          <a:noFill/>
          <a:ln w="9525">
            <a:noFill/>
            <a:miter lim="800000"/>
            <a:headEnd/>
            <a:tailEnd/>
          </a:ln>
          <a:effectLst/>
        </p:spPr>
        <p:txBody>
          <a:bodyPr vert="horz" wrap="square" lIns="94890" tIns="47445" rIns="94890" bIns="47445" numCol="1" anchor="b" anchorCtr="0" compatLnSpc="1">
            <a:prstTxWarp prst="textNoShape">
              <a:avLst/>
            </a:prstTxWarp>
          </a:bodyPr>
          <a:lstStyle>
            <a:lvl1pPr algn="l" defTabSz="949325">
              <a:lnSpc>
                <a:spcPct val="100000"/>
              </a:lnSpc>
              <a:spcBef>
                <a:spcPct val="0"/>
              </a:spcBef>
              <a:buClrTx/>
              <a:buSzTx/>
              <a:buFontTx/>
              <a:buNone/>
              <a:defRPr sz="1300" b="0" i="0">
                <a:solidFill>
                  <a:schemeClr val="tx1"/>
                </a:solidFill>
                <a:latin typeface="Times New Roman" pitchFamily="18" charset="0"/>
                <a:cs typeface="+mn-cs"/>
              </a:defRPr>
            </a:lvl1pPr>
          </a:lstStyle>
          <a:p>
            <a:pPr>
              <a:defRPr/>
            </a:pPr>
            <a:endParaRPr lang="en-US" altLang="en-US"/>
          </a:p>
        </p:txBody>
      </p:sp>
      <p:sp>
        <p:nvSpPr>
          <p:cNvPr id="19461" name="Rectangle 5"/>
          <p:cNvSpPr>
            <a:spLocks noGrp="1" noChangeArrowheads="1"/>
          </p:cNvSpPr>
          <p:nvPr>
            <p:ph type="sldNum" sz="quarter" idx="3"/>
          </p:nvPr>
        </p:nvSpPr>
        <p:spPr bwMode="auto">
          <a:xfrm>
            <a:off x="3900488" y="8831263"/>
            <a:ext cx="2981325" cy="465137"/>
          </a:xfrm>
          <a:prstGeom prst="rect">
            <a:avLst/>
          </a:prstGeom>
          <a:noFill/>
          <a:ln w="9525">
            <a:noFill/>
            <a:miter lim="800000"/>
            <a:headEnd/>
            <a:tailEnd/>
          </a:ln>
          <a:effectLst/>
        </p:spPr>
        <p:txBody>
          <a:bodyPr vert="horz" wrap="square" lIns="94890" tIns="47445" rIns="94890" bIns="47445" numCol="1" anchor="b" anchorCtr="0" compatLnSpc="1">
            <a:prstTxWarp prst="textNoShape">
              <a:avLst/>
            </a:prstTxWarp>
          </a:bodyPr>
          <a:lstStyle>
            <a:lvl1pPr algn="r" defTabSz="949325">
              <a:lnSpc>
                <a:spcPct val="100000"/>
              </a:lnSpc>
              <a:spcBef>
                <a:spcPct val="0"/>
              </a:spcBef>
              <a:buClrTx/>
              <a:buSzTx/>
              <a:buFontTx/>
              <a:buNone/>
              <a:defRPr sz="1300" b="0" i="0">
                <a:solidFill>
                  <a:schemeClr val="tx1"/>
                </a:solidFill>
                <a:latin typeface="Times New Roman" pitchFamily="18" charset="0"/>
                <a:cs typeface="+mn-cs"/>
              </a:defRPr>
            </a:lvl1pPr>
          </a:lstStyle>
          <a:p>
            <a:pPr>
              <a:defRPr/>
            </a:pPr>
            <a:fld id="{D0024557-D3EB-411C-B692-48673F9473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Rectangle 2"/>
          <p:cNvSpPr>
            <a:spLocks noGrp="1" noChangeArrowheads="1"/>
          </p:cNvSpPr>
          <p:nvPr>
            <p:ph type="hdr" sz="quarter"/>
          </p:nvPr>
        </p:nvSpPr>
        <p:spPr bwMode="auto">
          <a:xfrm>
            <a:off x="0" y="0"/>
            <a:ext cx="2981325" cy="465138"/>
          </a:xfrm>
          <a:prstGeom prst="rect">
            <a:avLst/>
          </a:prstGeom>
          <a:noFill/>
          <a:ln w="9525">
            <a:noFill/>
            <a:miter lim="800000"/>
            <a:headEnd/>
            <a:tailEnd/>
          </a:ln>
          <a:effectLst/>
        </p:spPr>
        <p:txBody>
          <a:bodyPr vert="horz" wrap="square" lIns="94890" tIns="47445" rIns="94890" bIns="47445" numCol="1" anchor="t" anchorCtr="0" compatLnSpc="1">
            <a:prstTxWarp prst="textNoShape">
              <a:avLst/>
            </a:prstTxWarp>
          </a:bodyPr>
          <a:lstStyle>
            <a:lvl1pPr algn="l" defTabSz="949325">
              <a:lnSpc>
                <a:spcPct val="125000"/>
              </a:lnSpc>
              <a:spcBef>
                <a:spcPct val="0"/>
              </a:spcBef>
              <a:spcAft>
                <a:spcPct val="25000"/>
              </a:spcAft>
              <a:buClrTx/>
              <a:buSzTx/>
              <a:buFontTx/>
              <a:buNone/>
              <a:defRPr sz="1300">
                <a:cs typeface="+mn-cs"/>
              </a:defRPr>
            </a:lvl1pPr>
          </a:lstStyle>
          <a:p>
            <a:pPr>
              <a:defRPr/>
            </a:pPr>
            <a:endParaRPr lang="it-IT"/>
          </a:p>
        </p:txBody>
      </p:sp>
      <p:sp>
        <p:nvSpPr>
          <p:cNvPr id="139267" name="Rectangle 3"/>
          <p:cNvSpPr>
            <a:spLocks noGrp="1" noChangeArrowheads="1"/>
          </p:cNvSpPr>
          <p:nvPr>
            <p:ph type="dt" idx="1"/>
          </p:nvPr>
        </p:nvSpPr>
        <p:spPr bwMode="auto">
          <a:xfrm>
            <a:off x="3900488" y="0"/>
            <a:ext cx="2981325" cy="465138"/>
          </a:xfrm>
          <a:prstGeom prst="rect">
            <a:avLst/>
          </a:prstGeom>
          <a:noFill/>
          <a:ln w="9525">
            <a:noFill/>
            <a:miter lim="800000"/>
            <a:headEnd/>
            <a:tailEnd/>
          </a:ln>
          <a:effectLst/>
        </p:spPr>
        <p:txBody>
          <a:bodyPr vert="horz" wrap="square" lIns="94890" tIns="47445" rIns="94890" bIns="47445" numCol="1" anchor="t" anchorCtr="0" compatLnSpc="1">
            <a:prstTxWarp prst="textNoShape">
              <a:avLst/>
            </a:prstTxWarp>
          </a:bodyPr>
          <a:lstStyle>
            <a:lvl1pPr algn="r" defTabSz="949325">
              <a:lnSpc>
                <a:spcPct val="125000"/>
              </a:lnSpc>
              <a:spcBef>
                <a:spcPct val="0"/>
              </a:spcBef>
              <a:spcAft>
                <a:spcPct val="25000"/>
              </a:spcAft>
              <a:buClrTx/>
              <a:buSzTx/>
              <a:buFontTx/>
              <a:buNone/>
              <a:defRPr sz="1300">
                <a:cs typeface="+mn-cs"/>
              </a:defRPr>
            </a:lvl1pPr>
          </a:lstStyle>
          <a:p>
            <a:pPr>
              <a:defRPr/>
            </a:pPr>
            <a:endParaRPr lang="it-IT"/>
          </a:p>
        </p:txBody>
      </p:sp>
      <p:sp>
        <p:nvSpPr>
          <p:cNvPr id="40964" name="Rectangle 4"/>
          <p:cNvSpPr>
            <a:spLocks noGrp="1" noRot="1" noChangeAspect="1" noChangeArrowheads="1" noTextEdit="1"/>
          </p:cNvSpPr>
          <p:nvPr>
            <p:ph type="sldImg" idx="2"/>
          </p:nvPr>
        </p:nvSpPr>
        <p:spPr bwMode="auto">
          <a:xfrm>
            <a:off x="1120775" y="698500"/>
            <a:ext cx="4645025" cy="3484563"/>
          </a:xfrm>
          <a:prstGeom prst="rect">
            <a:avLst/>
          </a:prstGeom>
          <a:noFill/>
          <a:ln w="9525">
            <a:solidFill>
              <a:srgbClr val="000000"/>
            </a:solidFill>
            <a:miter lim="800000"/>
            <a:headEnd/>
            <a:tailEnd/>
          </a:ln>
        </p:spPr>
      </p:sp>
      <p:sp>
        <p:nvSpPr>
          <p:cNvPr id="13926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a:effectLst/>
        </p:spPr>
        <p:txBody>
          <a:bodyPr vert="horz" wrap="square" lIns="94890" tIns="47445" rIns="94890" bIns="47445"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139270" name="Rectangle 6"/>
          <p:cNvSpPr>
            <a:spLocks noGrp="1" noChangeArrowheads="1"/>
          </p:cNvSpPr>
          <p:nvPr>
            <p:ph type="ftr" sz="quarter" idx="4"/>
          </p:nvPr>
        </p:nvSpPr>
        <p:spPr bwMode="auto">
          <a:xfrm>
            <a:off x="0" y="8831263"/>
            <a:ext cx="2981325" cy="465137"/>
          </a:xfrm>
          <a:prstGeom prst="rect">
            <a:avLst/>
          </a:prstGeom>
          <a:noFill/>
          <a:ln w="9525">
            <a:noFill/>
            <a:miter lim="800000"/>
            <a:headEnd/>
            <a:tailEnd/>
          </a:ln>
          <a:effectLst/>
        </p:spPr>
        <p:txBody>
          <a:bodyPr vert="horz" wrap="square" lIns="94890" tIns="47445" rIns="94890" bIns="47445" numCol="1" anchor="b" anchorCtr="0" compatLnSpc="1">
            <a:prstTxWarp prst="textNoShape">
              <a:avLst/>
            </a:prstTxWarp>
          </a:bodyPr>
          <a:lstStyle>
            <a:lvl1pPr algn="l" defTabSz="949325">
              <a:lnSpc>
                <a:spcPct val="125000"/>
              </a:lnSpc>
              <a:spcBef>
                <a:spcPct val="0"/>
              </a:spcBef>
              <a:spcAft>
                <a:spcPct val="25000"/>
              </a:spcAft>
              <a:buClrTx/>
              <a:buSzTx/>
              <a:buFontTx/>
              <a:buNone/>
              <a:defRPr sz="1300">
                <a:cs typeface="+mn-cs"/>
              </a:defRPr>
            </a:lvl1pPr>
          </a:lstStyle>
          <a:p>
            <a:pPr>
              <a:defRPr/>
            </a:pPr>
            <a:endParaRPr lang="it-IT"/>
          </a:p>
        </p:txBody>
      </p:sp>
      <p:sp>
        <p:nvSpPr>
          <p:cNvPr id="139271" name="Rectangle 7"/>
          <p:cNvSpPr>
            <a:spLocks noGrp="1" noChangeArrowheads="1"/>
          </p:cNvSpPr>
          <p:nvPr>
            <p:ph type="sldNum" sz="quarter" idx="5"/>
          </p:nvPr>
        </p:nvSpPr>
        <p:spPr bwMode="auto">
          <a:xfrm>
            <a:off x="3900488" y="8831263"/>
            <a:ext cx="2981325" cy="465137"/>
          </a:xfrm>
          <a:prstGeom prst="rect">
            <a:avLst/>
          </a:prstGeom>
          <a:noFill/>
          <a:ln w="9525">
            <a:noFill/>
            <a:miter lim="800000"/>
            <a:headEnd/>
            <a:tailEnd/>
          </a:ln>
          <a:effectLst/>
        </p:spPr>
        <p:txBody>
          <a:bodyPr vert="horz" wrap="square" lIns="94890" tIns="47445" rIns="94890" bIns="47445" numCol="1" anchor="b" anchorCtr="0" compatLnSpc="1">
            <a:prstTxWarp prst="textNoShape">
              <a:avLst/>
            </a:prstTxWarp>
          </a:bodyPr>
          <a:lstStyle>
            <a:lvl1pPr algn="r" defTabSz="949325">
              <a:lnSpc>
                <a:spcPct val="125000"/>
              </a:lnSpc>
              <a:spcBef>
                <a:spcPct val="0"/>
              </a:spcBef>
              <a:spcAft>
                <a:spcPct val="25000"/>
              </a:spcAft>
              <a:buClrTx/>
              <a:buSzTx/>
              <a:buFontTx/>
              <a:buNone/>
              <a:defRPr sz="1300">
                <a:cs typeface="+mn-cs"/>
              </a:defRPr>
            </a:lvl1pPr>
          </a:lstStyle>
          <a:p>
            <a:pPr>
              <a:defRPr/>
            </a:pPr>
            <a:fld id="{57AD775F-D840-480F-822A-86EB0C369492}"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p:txBody>
          <a:bodyPr/>
          <a:lstStyle/>
          <a:p>
            <a:pPr>
              <a:defRPr/>
            </a:pPr>
            <a:fld id="{43E85D4C-5361-4179-A91E-FC5637BDEBE6}" type="slidenum">
              <a:rPr lang="it-IT" smtClean="0"/>
              <a:pPr>
                <a:defRPr/>
              </a:pPr>
              <a:t>1</a:t>
            </a:fld>
            <a:endParaRPr lang="it-IT"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p>
            <a:pPr>
              <a:defRPr/>
            </a:pPr>
            <a:fld id="{9038ADCC-275C-419E-B3AB-ED500B22820D}" type="slidenum">
              <a:rPr lang="it-IT" smtClean="0"/>
              <a:pPr>
                <a:defRPr/>
              </a:pPr>
              <a:t>2</a:t>
            </a:fld>
            <a:endParaRPr lang="it-IT"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r>
              <a:rPr lang="it-IT" smtClean="0"/>
              <a:t>Here I just have to explain where we are:</a:t>
            </a:r>
          </a:p>
          <a:p>
            <a:r>
              <a:rPr lang="it-IT" smtClean="0"/>
              <a:t>Possible since 1957</a:t>
            </a:r>
          </a:p>
          <a:p>
            <a:r>
              <a:rPr lang="it-IT" smtClean="0"/>
              <a:t>Modernization increase the decentralized application of EC Competition law</a:t>
            </a:r>
          </a:p>
          <a:p>
            <a:r>
              <a:rPr lang="it-IT" smtClean="0"/>
              <a:t>Ashurst study found “total underdevelopment” in 2004</a:t>
            </a:r>
          </a:p>
          <a:p>
            <a:r>
              <a:rPr lang="it-IT" smtClean="0"/>
              <a:t>Things have only marginally changed since then</a:t>
            </a:r>
          </a:p>
          <a:p>
            <a:r>
              <a:rPr lang="it-IT" smtClean="0"/>
              <a:t>In the US, 90:1 or 95:1, in Europe it’s the reverse</a:t>
            </a:r>
          </a:p>
          <a:p>
            <a:r>
              <a:rPr lang="it-IT" smtClean="0"/>
              <a:t>A Green Paper was issued in 2005 w/36 options</a:t>
            </a:r>
          </a:p>
          <a:p>
            <a:r>
              <a:rPr lang="it-IT" smtClean="0"/>
              <a:t>A White Paper will be published in late March 2008</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it-IT" smtClean="0"/>
              <a:t>There are many reasons, the most important are:</a:t>
            </a:r>
          </a:p>
          <a:p>
            <a:endParaRPr lang="it-IT" smtClean="0"/>
          </a:p>
          <a:p>
            <a:pPr>
              <a:buFontTx/>
              <a:buChar char="•"/>
            </a:pPr>
            <a:r>
              <a:rPr lang="it-IT" smtClean="0"/>
              <a:t>Deterrence: (i) current public enforcement has limited resources, and especially in the case of cartels, it will never capture all infringements; (ii) private attorney generals often have more information, especially for certain types of infringements; (iii) private sanctions add to public fines; (iv) fear of reputational effects and stock exchange breakdowns; (vi) internalisation of externalities</a:t>
            </a:r>
          </a:p>
          <a:p>
            <a:pPr>
              <a:buFontTx/>
              <a:buChar char="•"/>
            </a:pPr>
            <a:endParaRPr lang="it-IT" smtClean="0"/>
          </a:p>
          <a:p>
            <a:pPr>
              <a:buFontTx/>
              <a:buChar char="•"/>
            </a:pPr>
            <a:r>
              <a:rPr lang="it-IT" smtClean="0"/>
              <a:t>Corrective justice: (i) torts go unpunished; (ii) need for redress</a:t>
            </a:r>
          </a:p>
          <a:p>
            <a:pPr>
              <a:buFontTx/>
              <a:buChar char="•"/>
            </a:pPr>
            <a:endParaRPr lang="it-IT" smtClean="0"/>
          </a:p>
          <a:p>
            <a:pPr>
              <a:buFontTx/>
              <a:buChar char="•"/>
            </a:pPr>
            <a:r>
              <a:rPr lang="it-IT" smtClean="0"/>
              <a:t>Macroeconomic effects?</a:t>
            </a:r>
          </a:p>
          <a:p>
            <a:endParaRPr lang="it-IT" smtClean="0"/>
          </a:p>
        </p:txBody>
      </p:sp>
      <p:sp>
        <p:nvSpPr>
          <p:cNvPr id="41988" name="Slide Number Placeholder 3"/>
          <p:cNvSpPr>
            <a:spLocks noGrp="1"/>
          </p:cNvSpPr>
          <p:nvPr>
            <p:ph type="sldNum" sz="quarter" idx="5"/>
          </p:nvPr>
        </p:nvSpPr>
        <p:spPr/>
        <p:txBody>
          <a:bodyPr/>
          <a:lstStyle/>
          <a:p>
            <a:pPr>
              <a:defRPr/>
            </a:pPr>
            <a:fld id="{970F7295-6885-4280-B3B9-3AC74886B556}" type="slidenum">
              <a:rPr lang="it-IT" smtClean="0"/>
              <a:pPr>
                <a:defRPr/>
              </a:pPr>
              <a:t>9</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pPr>
              <a:spcAft>
                <a:spcPct val="0"/>
              </a:spcAft>
            </a:pPr>
            <a:fld id="{C767A0B8-D8FA-49F9-9164-B196F4272834}" type="slidenum">
              <a:rPr lang="it-IT" smtClean="0">
                <a:solidFill>
                  <a:srgbClr val="FFFFFF"/>
                </a:solidFill>
                <a:cs typeface="Arial" charset="0"/>
              </a:rPr>
              <a:pPr>
                <a:spcAft>
                  <a:spcPct val="0"/>
                </a:spcAft>
              </a:pPr>
              <a:t>10</a:t>
            </a:fld>
            <a:endParaRPr lang="it-IT" smtClean="0">
              <a:solidFill>
                <a:srgbClr val="FFFFFF"/>
              </a:solidFill>
              <a:cs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r>
              <a:rPr lang="it-IT" smtClean="0"/>
              <a:t>Maybe my tables on deterrence rate?</a:t>
            </a:r>
          </a:p>
        </p:txBody>
      </p:sp>
      <p:sp>
        <p:nvSpPr>
          <p:cNvPr id="43012" name="Slide Number Placeholder 3"/>
          <p:cNvSpPr>
            <a:spLocks noGrp="1"/>
          </p:cNvSpPr>
          <p:nvPr>
            <p:ph type="sldNum" sz="quarter" idx="5"/>
          </p:nvPr>
        </p:nvSpPr>
        <p:spPr/>
        <p:txBody>
          <a:bodyPr/>
          <a:lstStyle/>
          <a:p>
            <a:pPr>
              <a:defRPr/>
            </a:pPr>
            <a:fld id="{E9E35196-4B0F-452B-82E9-BF369DA1C5C2}" type="slidenum">
              <a:rPr lang="it-IT" smtClean="0"/>
              <a:pPr>
                <a:defRPr/>
              </a:pPr>
              <a:t>15</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it-IT" smtClean="0"/>
              <a:t>Maybe my tables on deterrence rate?</a:t>
            </a:r>
          </a:p>
        </p:txBody>
      </p:sp>
      <p:sp>
        <p:nvSpPr>
          <p:cNvPr id="44036" name="Slide Number Placeholder 3"/>
          <p:cNvSpPr>
            <a:spLocks noGrp="1"/>
          </p:cNvSpPr>
          <p:nvPr>
            <p:ph type="sldNum" sz="quarter" idx="5"/>
          </p:nvPr>
        </p:nvSpPr>
        <p:spPr/>
        <p:txBody>
          <a:bodyPr/>
          <a:lstStyle/>
          <a:p>
            <a:pPr>
              <a:defRPr/>
            </a:pPr>
            <a:fld id="{B91C4459-9FC4-48F6-AEAD-A8CC1A8802C1}" type="slidenum">
              <a:rPr lang="it-IT" smtClean="0"/>
              <a:pPr>
                <a:defRPr/>
              </a:pPr>
              <a:t>16</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it-IT" smtClean="0"/>
              <a:t>Maybe my tables on deterrence rate?</a:t>
            </a:r>
          </a:p>
        </p:txBody>
      </p:sp>
      <p:sp>
        <p:nvSpPr>
          <p:cNvPr id="45060" name="Slide Number Placeholder 3"/>
          <p:cNvSpPr>
            <a:spLocks noGrp="1"/>
          </p:cNvSpPr>
          <p:nvPr>
            <p:ph type="sldNum" sz="quarter" idx="5"/>
          </p:nvPr>
        </p:nvSpPr>
        <p:spPr/>
        <p:txBody>
          <a:bodyPr/>
          <a:lstStyle/>
          <a:p>
            <a:pPr>
              <a:defRPr/>
            </a:pPr>
            <a:fld id="{81051E69-FD28-4796-A003-DE5D70756EB9}" type="slidenum">
              <a:rPr lang="it-IT" smtClean="0"/>
              <a:pPr>
                <a:defRPr/>
              </a:pPr>
              <a:t>19</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it-IT" smtClean="0"/>
              <a:t>Data from Georgetown</a:t>
            </a:r>
          </a:p>
        </p:txBody>
      </p:sp>
      <p:sp>
        <p:nvSpPr>
          <p:cNvPr id="46084" name="Slide Number Placeholder 3"/>
          <p:cNvSpPr>
            <a:spLocks noGrp="1"/>
          </p:cNvSpPr>
          <p:nvPr>
            <p:ph type="sldNum" sz="quarter" idx="5"/>
          </p:nvPr>
        </p:nvSpPr>
        <p:spPr/>
        <p:txBody>
          <a:bodyPr/>
          <a:lstStyle/>
          <a:p>
            <a:pPr>
              <a:defRPr/>
            </a:pPr>
            <a:fld id="{1583C648-B700-4238-BEC0-D0DD20F6F220}" type="slidenum">
              <a:rPr lang="it-IT" smtClean="0"/>
              <a:pPr>
                <a:defRPr/>
              </a:pPr>
              <a:t>20</a:t>
            </a:fld>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it-IT" smtClean="0"/>
              <a:t>Data from Georgetown</a:t>
            </a:r>
          </a:p>
        </p:txBody>
      </p:sp>
      <p:sp>
        <p:nvSpPr>
          <p:cNvPr id="47108" name="Slide Number Placeholder 3"/>
          <p:cNvSpPr>
            <a:spLocks noGrp="1"/>
          </p:cNvSpPr>
          <p:nvPr>
            <p:ph type="sldNum" sz="quarter" idx="5"/>
          </p:nvPr>
        </p:nvSpPr>
        <p:spPr/>
        <p:txBody>
          <a:bodyPr/>
          <a:lstStyle/>
          <a:p>
            <a:pPr>
              <a:defRPr/>
            </a:pPr>
            <a:fld id="{1EB88BE1-EE1E-445D-9C88-F905F8FED74A}" type="slidenum">
              <a:rPr lang="it-IT" smtClean="0"/>
              <a:pPr>
                <a:defRPr/>
              </a:pPr>
              <a:t>21</a:t>
            </a:fld>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it-IT" smtClean="0"/>
          </a:p>
        </p:txBody>
      </p:sp>
      <p:sp>
        <p:nvSpPr>
          <p:cNvPr id="48132" name="Slide Number Placeholder 3"/>
          <p:cNvSpPr>
            <a:spLocks noGrp="1"/>
          </p:cNvSpPr>
          <p:nvPr>
            <p:ph type="sldNum" sz="quarter" idx="5"/>
          </p:nvPr>
        </p:nvSpPr>
        <p:spPr/>
        <p:txBody>
          <a:bodyPr/>
          <a:lstStyle/>
          <a:p>
            <a:pPr>
              <a:defRPr/>
            </a:pPr>
            <a:fld id="{3A05D42F-5EAF-42BB-8493-CE404B0B6290}" type="slidenum">
              <a:rPr lang="it-IT" smtClean="0"/>
              <a:pPr>
                <a:defRPr/>
              </a:pPr>
              <a:t>22</a:t>
            </a:fld>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p:txBody>
          <a:bodyPr/>
          <a:lstStyle/>
          <a:p>
            <a:pPr>
              <a:defRPr/>
            </a:pPr>
            <a:fld id="{DB6C1079-4AD2-4DDD-AAA6-0BA3A8105B09}" type="slidenum">
              <a:rPr lang="it-IT" smtClean="0"/>
              <a:pPr>
                <a:defRPr/>
              </a:pPr>
              <a:t>28</a:t>
            </a:fld>
            <a:endParaRPr lang="it-IT"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a:defRPr/>
            </a:pPr>
            <a:endParaRPr lang="it-IT"/>
          </a:p>
        </p:txBody>
      </p:sp>
      <p:sp>
        <p:nvSpPr>
          <p:cNvPr id="49156" name="Slide Number Placeholder 3"/>
          <p:cNvSpPr>
            <a:spLocks noGrp="1"/>
          </p:cNvSpPr>
          <p:nvPr>
            <p:ph type="sldNum" sz="quarter" idx="5"/>
          </p:nvPr>
        </p:nvSpPr>
        <p:spPr/>
        <p:txBody>
          <a:bodyPr/>
          <a:lstStyle/>
          <a:p>
            <a:pPr>
              <a:defRPr/>
            </a:pPr>
            <a:fld id="{DBF8F378-5204-44D1-B85E-39B9D73D40F2}" type="slidenum">
              <a:rPr lang="it-IT" smtClean="0"/>
              <a:pPr>
                <a:defRPr/>
              </a:pPr>
              <a:t>31</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87" descr="barra"/>
          <p:cNvPicPr>
            <a:picLocks noChangeAspect="1" noChangeArrowheads="1"/>
          </p:cNvPicPr>
          <p:nvPr userDrawn="1"/>
        </p:nvPicPr>
        <p:blipFill>
          <a:blip r:embed="rId2">
            <a:lum bright="-24000" contrast="-20000"/>
          </a:blip>
          <a:srcRect/>
          <a:stretch>
            <a:fillRect/>
          </a:stretch>
        </p:blipFill>
        <p:spPr bwMode="auto">
          <a:xfrm>
            <a:off x="0" y="1527175"/>
            <a:ext cx="9161463" cy="1149350"/>
          </a:xfrm>
          <a:prstGeom prst="rect">
            <a:avLst/>
          </a:prstGeom>
          <a:noFill/>
          <a:ln w="9525">
            <a:noFill/>
            <a:miter lim="800000"/>
            <a:headEnd/>
            <a:tailEnd/>
          </a:ln>
        </p:spPr>
      </p:pic>
      <p:pic>
        <p:nvPicPr>
          <p:cNvPr id="5" name="Picture 90"/>
          <p:cNvPicPr>
            <a:picLocks noChangeAspect="1" noChangeArrowheads="1"/>
          </p:cNvPicPr>
          <p:nvPr userDrawn="1"/>
        </p:nvPicPr>
        <p:blipFill>
          <a:blip r:embed="rId3">
            <a:lum bright="-20000" contrast="20000"/>
          </a:blip>
          <a:srcRect/>
          <a:stretch>
            <a:fillRect/>
          </a:stretch>
        </p:blipFill>
        <p:spPr bwMode="auto">
          <a:xfrm>
            <a:off x="238125" y="266700"/>
            <a:ext cx="784225" cy="777875"/>
          </a:xfrm>
          <a:prstGeom prst="rect">
            <a:avLst/>
          </a:prstGeom>
          <a:noFill/>
          <a:ln w="9525">
            <a:noFill/>
            <a:miter lim="800000"/>
            <a:headEnd/>
            <a:tailEnd/>
          </a:ln>
        </p:spPr>
      </p:pic>
      <p:sp>
        <p:nvSpPr>
          <p:cNvPr id="37890" name="Rectangle 2"/>
          <p:cNvSpPr>
            <a:spLocks noGrp="1" noChangeArrowheads="1"/>
          </p:cNvSpPr>
          <p:nvPr>
            <p:ph type="ctrTitle"/>
          </p:nvPr>
        </p:nvSpPr>
        <p:spPr>
          <a:xfrm>
            <a:off x="701675" y="3225800"/>
            <a:ext cx="7772400" cy="1143000"/>
          </a:xfrm>
          <a:effectLst/>
        </p:spPr>
        <p:txBody>
          <a:bodyPr/>
          <a:lstStyle>
            <a:lvl1pPr>
              <a:lnSpc>
                <a:spcPct val="90000"/>
              </a:lnSpc>
              <a:defRPr sz="2700"/>
            </a:lvl1pPr>
          </a:lstStyle>
          <a:p>
            <a:r>
              <a:rPr lang="en-US" altLang="en-US"/>
              <a:t>Click to edit Master title style</a:t>
            </a:r>
          </a:p>
        </p:txBody>
      </p:sp>
      <p:sp>
        <p:nvSpPr>
          <p:cNvPr id="37891" name="Rectangle 3"/>
          <p:cNvSpPr>
            <a:spLocks noGrp="1" noChangeArrowheads="1"/>
          </p:cNvSpPr>
          <p:nvPr>
            <p:ph type="subTitle" idx="1"/>
          </p:nvPr>
        </p:nvSpPr>
        <p:spPr>
          <a:xfrm>
            <a:off x="701675" y="4406900"/>
            <a:ext cx="7775575" cy="636588"/>
          </a:xfrm>
        </p:spPr>
        <p:txBody>
          <a:bodyPr/>
          <a:lstStyle>
            <a:lvl1pPr marL="0" indent="0">
              <a:lnSpc>
                <a:spcPct val="90000"/>
              </a:lnSpc>
              <a:spcBef>
                <a:spcPct val="0"/>
              </a:spcBef>
              <a:buFont typeface="Wingdings" pitchFamily="2" charset="2"/>
              <a:buNone/>
              <a:defRPr sz="2400">
                <a:solidFill>
                  <a:srgbClr val="99CCFF"/>
                </a:solidFill>
              </a:defRPr>
            </a:lvl1pPr>
          </a:lstStyle>
          <a:p>
            <a:r>
              <a:rPr lang="en-US" altLang="en-US"/>
              <a:t>Click to edit Master subtitle style</a:t>
            </a:r>
          </a:p>
        </p:txBody>
      </p:sp>
    </p:spTree>
  </p:cSld>
  <p:clrMapOvr>
    <a:masterClrMapping/>
  </p:clrMapOvr>
  <p:transition>
    <p:strips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Title 3"/>
          <p:cNvSpPr>
            <a:spLocks noGrp="1"/>
          </p:cNvSpPr>
          <p:nvPr>
            <p:ph type="title"/>
          </p:nvPr>
        </p:nvSpPr>
        <p:spPr/>
        <p:txBody>
          <a:bodyPr/>
          <a:lstStyle/>
          <a:p>
            <a:r>
              <a:rPr lang="en-US" smtClean="0"/>
              <a:t>Click to edit Master title style</a:t>
            </a:r>
            <a:endParaRPr lang="it-IT"/>
          </a:p>
        </p:txBody>
      </p:sp>
    </p:spTree>
  </p:cSld>
  <p:clrMapOvr>
    <a:masterClrMapping/>
  </p:clrMapOvr>
  <p:transition>
    <p:strips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transition>
    <p:strips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transition>
    <p:strips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967538" y="63500"/>
            <a:ext cx="2093912" cy="5651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3500"/>
            <a:ext cx="6129338" cy="5651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lvl1pPr>
              <a:defRPr/>
            </a:lvl1pPr>
          </a:lstStyle>
          <a:p>
            <a:pPr>
              <a:defRPr/>
            </a:pPr>
            <a:fld id="{2D8A47BD-5AB1-4579-8590-6A289D9B5602}" type="datetimeFigureOut">
              <a:rPr lang="it-IT"/>
              <a:pPr>
                <a:defRPr/>
              </a:pPr>
              <a:t>25/06/2009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FEEDBBB4-C38C-4F5D-9DE8-21E5E37C21CC}" type="slidenum">
              <a:rPr lang="it-IT"/>
              <a:pPr>
                <a:defRPr/>
              </a:pPr>
              <a:t>‹#›</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3C38C01A-180F-43CF-A9FD-8C9935946209}" type="datetimeFigureOut">
              <a:rPr lang="it-IT"/>
              <a:pPr>
                <a:defRPr/>
              </a:pPr>
              <a:t>25/06/2009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C95B6F01-68CB-4B2A-93F2-CA1DE1705A42}" type="slidenum">
              <a:rPr lang="it-IT"/>
              <a:pPr>
                <a:defRPr/>
              </a:pPr>
              <a:t>‹#›</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FC5B436-427B-48D4-B1C6-B1B13590E8DD}" type="datetimeFigureOut">
              <a:rPr lang="it-IT"/>
              <a:pPr>
                <a:defRPr/>
              </a:pPr>
              <a:t>25/06/2009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7257C328-6C9F-4F72-A20F-736AC169847E}" type="slidenum">
              <a:rPr lang="it-IT"/>
              <a:pPr>
                <a:defRPr/>
              </a:pPr>
              <a:t>‹#›</a:t>
            </a:fld>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3"/>
          <p:cNvSpPr>
            <a:spLocks noGrp="1"/>
          </p:cNvSpPr>
          <p:nvPr>
            <p:ph type="dt" sz="half" idx="10"/>
          </p:nvPr>
        </p:nvSpPr>
        <p:spPr/>
        <p:txBody>
          <a:bodyPr/>
          <a:lstStyle>
            <a:lvl1pPr>
              <a:defRPr/>
            </a:lvl1pPr>
          </a:lstStyle>
          <a:p>
            <a:pPr>
              <a:defRPr/>
            </a:pPr>
            <a:fld id="{789F1719-577A-4E3F-877A-7DFD4428FE79}" type="datetimeFigureOut">
              <a:rPr lang="it-IT"/>
              <a:pPr>
                <a:defRPr/>
              </a:pPr>
              <a:t>25/06/2009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064F4D6F-F9AD-400C-ABF3-F30E6EA314C0}" type="slidenum">
              <a:rPr lang="it-IT"/>
              <a:pPr>
                <a:defRPr/>
              </a:pPr>
              <a:t>‹#›</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3"/>
          <p:cNvSpPr>
            <a:spLocks noGrp="1"/>
          </p:cNvSpPr>
          <p:nvPr>
            <p:ph type="dt" sz="half" idx="10"/>
          </p:nvPr>
        </p:nvSpPr>
        <p:spPr/>
        <p:txBody>
          <a:bodyPr/>
          <a:lstStyle>
            <a:lvl1pPr>
              <a:defRPr/>
            </a:lvl1pPr>
          </a:lstStyle>
          <a:p>
            <a:pPr>
              <a:defRPr/>
            </a:pPr>
            <a:fld id="{A06DF82A-B859-469D-A5C8-D82F761E1FFC}" type="datetimeFigureOut">
              <a:rPr lang="it-IT"/>
              <a:pPr>
                <a:defRPr/>
              </a:pPr>
              <a:t>25/06/2009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B7F7FE81-84CA-4504-92C8-98AC78DD8B24}" type="slidenum">
              <a:rPr lang="it-IT"/>
              <a:pPr>
                <a:defRPr/>
              </a:pPr>
              <a:t>‹#›</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3"/>
          <p:cNvSpPr>
            <a:spLocks noGrp="1"/>
          </p:cNvSpPr>
          <p:nvPr>
            <p:ph type="dt" sz="half" idx="10"/>
          </p:nvPr>
        </p:nvSpPr>
        <p:spPr/>
        <p:txBody>
          <a:bodyPr/>
          <a:lstStyle>
            <a:lvl1pPr>
              <a:defRPr/>
            </a:lvl1pPr>
          </a:lstStyle>
          <a:p>
            <a:pPr>
              <a:defRPr/>
            </a:pPr>
            <a:fld id="{3C7B78FF-92E5-4ADE-9917-093067EF5972}" type="datetimeFigureOut">
              <a:rPr lang="it-IT"/>
              <a:pPr>
                <a:defRPr/>
              </a:pPr>
              <a:t>25/06/2009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ACAA9301-FCF9-44FE-8F31-918B1873FDB7}" type="slidenum">
              <a:rPr lang="it-IT"/>
              <a:pPr>
                <a:defRPr/>
              </a:pPr>
              <a:t>‹#›</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F0E91FF-2B4B-4063-9574-F5CCA0A4C0EE}" type="datetimeFigureOut">
              <a:rPr lang="it-IT"/>
              <a:pPr>
                <a:defRPr/>
              </a:pPr>
              <a:t>25/06/2009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2812367D-1A8D-4518-A274-97B4491A1262}" type="slidenum">
              <a:rPr lang="it-IT"/>
              <a:pPr>
                <a:defRPr/>
              </a:pPr>
              <a:t>‹#›</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892E306-0160-4068-A456-F681693CA5B5}" type="datetimeFigureOut">
              <a:rPr lang="it-IT"/>
              <a:pPr>
                <a:defRPr/>
              </a:pPr>
              <a:t>25/06/2009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0CDEE419-ACB7-49B8-A2AD-10A9C476660F}" type="slidenum">
              <a:rPr lang="it-IT"/>
              <a:pPr>
                <a:defRPr/>
              </a:pPr>
              <a:t>‹#›</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3BE5FB-23D1-47B7-A160-5DECEEE50DEB}" type="datetimeFigureOut">
              <a:rPr lang="it-IT"/>
              <a:pPr>
                <a:defRPr/>
              </a:pPr>
              <a:t>25/06/2009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9F2FFE67-A34A-42C0-AE17-CC9A1743256F}" type="slidenum">
              <a:rPr lang="it-IT"/>
              <a:pPr>
                <a:defRPr/>
              </a:pPr>
              <a:t>‹#›</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FF6411D7-D533-49AE-88E4-AED0959D2420}" type="datetimeFigureOut">
              <a:rPr lang="it-IT"/>
              <a:pPr>
                <a:defRPr/>
              </a:pPr>
              <a:t>25/06/2009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A49C0602-A0A2-4CF2-B948-6D2682E755B4}" type="slidenum">
              <a:rPr lang="it-IT"/>
              <a:pPr>
                <a:defRPr/>
              </a:pPr>
              <a:t>‹#›</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lvl1pPr>
              <a:defRPr/>
            </a:lvl1pPr>
          </a:lstStyle>
          <a:p>
            <a:pPr>
              <a:defRPr/>
            </a:pPr>
            <a:fld id="{9A952D88-8DE9-4DF2-8C95-35BDB1EBC133}" type="datetimeFigureOut">
              <a:rPr lang="it-IT"/>
              <a:pPr>
                <a:defRPr/>
              </a:pPr>
              <a:t>25/06/2009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C936AF01-CB11-4FB0-89DE-F9BA798F0942}" type="slidenum">
              <a:rPr lang="it-IT"/>
              <a:pPr>
                <a:defRPr/>
              </a:pPr>
              <a:t>‹#›</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3"/>
          <p:cNvSpPr>
            <a:spLocks noGrp="1"/>
          </p:cNvSpPr>
          <p:nvPr>
            <p:ph type="dt" sz="half" idx="10"/>
          </p:nvPr>
        </p:nvSpPr>
        <p:spPr/>
        <p:txBody>
          <a:bodyPr/>
          <a:lstStyle>
            <a:lvl1pPr>
              <a:defRPr/>
            </a:lvl1pPr>
          </a:lstStyle>
          <a:p>
            <a:pPr>
              <a:defRPr/>
            </a:pPr>
            <a:fld id="{FE161870-075F-4351-A587-5E7259045AA0}" type="datetimeFigureOut">
              <a:rPr lang="it-IT"/>
              <a:pPr>
                <a:defRPr/>
              </a:pPr>
              <a:t>25/06/2009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C6CF048F-7049-4AF0-8D1D-59B51177C700}" type="slidenum">
              <a:rPr lang="it-IT"/>
              <a:pPr>
                <a:defRPr/>
              </a:pPr>
              <a:t>‹#›</a:t>
            </a:fld>
            <a:endParaRPr 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titolo">
    <p:spTree>
      <p:nvGrpSpPr>
        <p:cNvPr id="1" name=""/>
        <p:cNvGrpSpPr/>
        <p:nvPr/>
      </p:nvGrpSpPr>
      <p:grpSpPr>
        <a:xfrm>
          <a:off x="0" y="0"/>
          <a:ext cx="0" cy="0"/>
          <a:chOff x="0" y="0"/>
          <a:chExt cx="0" cy="0"/>
        </a:xfrm>
      </p:grpSpPr>
      <p:pic>
        <p:nvPicPr>
          <p:cNvPr id="4" name="Picture 4" descr="barra"/>
          <p:cNvPicPr>
            <a:picLocks noChangeAspect="1" noChangeArrowheads="1"/>
          </p:cNvPicPr>
          <p:nvPr userDrawn="1"/>
        </p:nvPicPr>
        <p:blipFill>
          <a:blip r:embed="rId2">
            <a:lum bright="-24000" contrast="-20000"/>
          </a:blip>
          <a:srcRect/>
          <a:stretch>
            <a:fillRect/>
          </a:stretch>
        </p:blipFill>
        <p:spPr bwMode="auto">
          <a:xfrm>
            <a:off x="0" y="1527175"/>
            <a:ext cx="9161463" cy="1149350"/>
          </a:xfrm>
          <a:prstGeom prst="rect">
            <a:avLst/>
          </a:prstGeom>
          <a:noFill/>
          <a:ln w="9525">
            <a:noFill/>
            <a:miter lim="800000"/>
            <a:headEnd/>
            <a:tailEnd/>
          </a:ln>
        </p:spPr>
      </p:pic>
      <p:pic>
        <p:nvPicPr>
          <p:cNvPr id="5" name="Picture 5"/>
          <p:cNvPicPr>
            <a:picLocks noChangeAspect="1" noChangeArrowheads="1"/>
          </p:cNvPicPr>
          <p:nvPr userDrawn="1"/>
        </p:nvPicPr>
        <p:blipFill>
          <a:blip r:embed="rId3">
            <a:lum bright="-20000" contrast="20000"/>
          </a:blip>
          <a:srcRect/>
          <a:stretch>
            <a:fillRect/>
          </a:stretch>
        </p:blipFill>
        <p:spPr bwMode="auto">
          <a:xfrm>
            <a:off x="238125" y="266700"/>
            <a:ext cx="784225" cy="777875"/>
          </a:xfrm>
          <a:prstGeom prst="rect">
            <a:avLst/>
          </a:prstGeom>
          <a:noFill/>
          <a:ln w="9525">
            <a:noFill/>
            <a:miter lim="800000"/>
            <a:headEnd/>
            <a:tailEnd/>
          </a:ln>
        </p:spPr>
      </p:pic>
      <p:sp>
        <p:nvSpPr>
          <p:cNvPr id="1223682" name="Rectangle 2"/>
          <p:cNvSpPr>
            <a:spLocks noGrp="1" noChangeArrowheads="1"/>
          </p:cNvSpPr>
          <p:nvPr>
            <p:ph type="ctrTitle"/>
          </p:nvPr>
        </p:nvSpPr>
        <p:spPr>
          <a:xfrm>
            <a:off x="701675" y="3225800"/>
            <a:ext cx="7772400" cy="1143000"/>
          </a:xfrm>
          <a:effectLst/>
        </p:spPr>
        <p:txBody>
          <a:bodyPr/>
          <a:lstStyle>
            <a:lvl1pPr>
              <a:lnSpc>
                <a:spcPct val="90000"/>
              </a:lnSpc>
              <a:defRPr sz="2700"/>
            </a:lvl1pPr>
          </a:lstStyle>
          <a:p>
            <a:r>
              <a:rPr lang="en-US" altLang="en-US"/>
              <a:t>Click to edit Master title style</a:t>
            </a:r>
          </a:p>
        </p:txBody>
      </p:sp>
      <p:sp>
        <p:nvSpPr>
          <p:cNvPr id="1223683" name="Rectangle 3"/>
          <p:cNvSpPr>
            <a:spLocks noGrp="1" noChangeArrowheads="1"/>
          </p:cNvSpPr>
          <p:nvPr>
            <p:ph type="subTitle" idx="1"/>
          </p:nvPr>
        </p:nvSpPr>
        <p:spPr>
          <a:xfrm>
            <a:off x="701675" y="4406900"/>
            <a:ext cx="7775575" cy="636588"/>
          </a:xfrm>
        </p:spPr>
        <p:txBody>
          <a:bodyPr/>
          <a:lstStyle>
            <a:lvl1pPr marL="0" indent="0">
              <a:lnSpc>
                <a:spcPct val="90000"/>
              </a:lnSpc>
              <a:spcBef>
                <a:spcPct val="0"/>
              </a:spcBef>
              <a:buFont typeface="Wingdings" pitchFamily="2" charset="2"/>
              <a:buNone/>
              <a:defRPr sz="2400">
                <a:solidFill>
                  <a:srgbClr val="99CCFF"/>
                </a:solidFill>
              </a:defRPr>
            </a:lvl1pPr>
          </a:lstStyle>
          <a:p>
            <a:r>
              <a:rPr lang="en-US" altLang="en-US"/>
              <a:t>Click to edit Master subtitle style</a:t>
            </a:r>
          </a:p>
        </p:txBody>
      </p:sp>
    </p:spTree>
  </p:cSld>
  <p:clrMapOvr>
    <a:masterClrMapping/>
  </p:clrMapOvr>
  <p:transition>
    <p:strips dir="ld"/>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transition>
    <p:strips dir="l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transition>
    <p:strips dir="l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strips dir="l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967538" y="63500"/>
            <a:ext cx="2093912" cy="56515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3500"/>
            <a:ext cx="6129338" cy="56515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strips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58" descr="barra"/>
          <p:cNvPicPr>
            <a:picLocks noChangeAspect="1" noChangeArrowheads="1"/>
          </p:cNvPicPr>
          <p:nvPr/>
        </p:nvPicPr>
        <p:blipFill>
          <a:blip r:embed="rId13">
            <a:lum bright="-24000" contrast="-20000"/>
          </a:blip>
          <a:srcRect/>
          <a:stretch>
            <a:fillRect/>
          </a:stretch>
        </p:blipFill>
        <p:spPr bwMode="auto">
          <a:xfrm>
            <a:off x="-4763" y="15875"/>
            <a:ext cx="9161463" cy="1149350"/>
          </a:xfrm>
          <a:prstGeom prst="rect">
            <a:avLst/>
          </a:prstGeom>
          <a:noFill/>
          <a:ln w="9525">
            <a:noFill/>
            <a:miter lim="800000"/>
            <a:headEnd/>
            <a:tailEnd/>
          </a:ln>
        </p:spPr>
      </p:pic>
      <p:sp>
        <p:nvSpPr>
          <p:cNvPr id="1027" name="Rectangle 3"/>
          <p:cNvSpPr>
            <a:spLocks noGrp="1" noChangeArrowheads="1"/>
          </p:cNvSpPr>
          <p:nvPr>
            <p:ph type="body" idx="1"/>
          </p:nvPr>
        </p:nvSpPr>
        <p:spPr bwMode="auto">
          <a:xfrm>
            <a:off x="685800" y="1600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2" name="Rectangle 2"/>
          <p:cNvSpPr>
            <a:spLocks noGrp="1" noChangeArrowheads="1"/>
          </p:cNvSpPr>
          <p:nvPr>
            <p:ph type="title"/>
          </p:nvPr>
        </p:nvSpPr>
        <p:spPr bwMode="auto">
          <a:xfrm>
            <a:off x="1393825" y="63500"/>
            <a:ext cx="7667625" cy="10160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altLang="en-US" smtClean="0"/>
              <a:t>The Microsoft Case in the US</a:t>
            </a:r>
          </a:p>
        </p:txBody>
      </p:sp>
      <p:pic>
        <p:nvPicPr>
          <p:cNvPr id="1029" name="Picture 68" descr="moeb2"/>
          <p:cNvPicPr>
            <a:picLocks noChangeAspect="1" noChangeArrowheads="1"/>
          </p:cNvPicPr>
          <p:nvPr/>
        </p:nvPicPr>
        <p:blipFill>
          <a:blip r:embed="rId14"/>
          <a:srcRect/>
          <a:stretch>
            <a:fillRect/>
          </a:stretch>
        </p:blipFill>
        <p:spPr bwMode="auto">
          <a:xfrm>
            <a:off x="0" y="0"/>
            <a:ext cx="1200150" cy="1155700"/>
          </a:xfrm>
          <a:prstGeom prst="rect">
            <a:avLst/>
          </a:prstGeom>
          <a:noFill/>
          <a:ln w="9525">
            <a:noFill/>
            <a:miter lim="800000"/>
            <a:headEnd/>
            <a:tailEnd/>
          </a:ln>
        </p:spPr>
      </p:pic>
      <p:pic>
        <p:nvPicPr>
          <p:cNvPr id="1030" name="Picture 70"/>
          <p:cNvPicPr>
            <a:picLocks noChangeAspect="1" noChangeArrowheads="1"/>
          </p:cNvPicPr>
          <p:nvPr/>
        </p:nvPicPr>
        <p:blipFill>
          <a:blip r:embed="rId15">
            <a:lum bright="-20000" contrast="20000"/>
          </a:blip>
          <a:srcRect/>
          <a:stretch>
            <a:fillRect/>
          </a:stretch>
        </p:blipFill>
        <p:spPr bwMode="auto">
          <a:xfrm>
            <a:off x="8334375" y="5991225"/>
            <a:ext cx="784225" cy="7778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43" r:id="rId1"/>
    <p:sldLayoutId id="2147484411" r:id="rId2"/>
    <p:sldLayoutId id="2147484412" r:id="rId3"/>
    <p:sldLayoutId id="2147484413" r:id="rId4"/>
    <p:sldLayoutId id="2147484414" r:id="rId5"/>
    <p:sldLayoutId id="2147484415" r:id="rId6"/>
    <p:sldLayoutId id="2147484416" r:id="rId7"/>
    <p:sldLayoutId id="2147484417" r:id="rId8"/>
    <p:sldLayoutId id="2147484418" r:id="rId9"/>
    <p:sldLayoutId id="2147484419" r:id="rId10"/>
    <p:sldLayoutId id="2147484420" r:id="rId11"/>
  </p:sldLayoutIdLst>
  <p:transition>
    <p:strips dir="ld"/>
  </p:transition>
  <p:timing>
    <p:tnLst>
      <p:par>
        <p:cTn id="1" dur="indefinite" restart="never" nodeType="tmRoot"/>
      </p:par>
    </p:tnLst>
  </p:timing>
  <p:txStyles>
    <p:titleStyle>
      <a:lvl1pPr algn="l" rtl="0" eaLnBrk="0" fontAlgn="base" hangingPunct="0">
        <a:spcBef>
          <a:spcPct val="0"/>
        </a:spcBef>
        <a:spcAft>
          <a:spcPct val="0"/>
        </a:spcAft>
        <a:defRPr sz="3100">
          <a:solidFill>
            <a:srgbClr val="F8D06C"/>
          </a:solidFill>
          <a:latin typeface="+mj-lt"/>
          <a:ea typeface="+mj-ea"/>
          <a:cs typeface="+mj-cs"/>
        </a:defRPr>
      </a:lvl1pPr>
      <a:lvl2pPr algn="l" rtl="0" eaLnBrk="0" fontAlgn="base" hangingPunct="0">
        <a:spcBef>
          <a:spcPct val="0"/>
        </a:spcBef>
        <a:spcAft>
          <a:spcPct val="0"/>
        </a:spcAft>
        <a:defRPr sz="3100">
          <a:solidFill>
            <a:srgbClr val="F8D06C"/>
          </a:solidFill>
          <a:latin typeface="Arial Black" pitchFamily="34" charset="0"/>
        </a:defRPr>
      </a:lvl2pPr>
      <a:lvl3pPr algn="l" rtl="0" eaLnBrk="0" fontAlgn="base" hangingPunct="0">
        <a:spcBef>
          <a:spcPct val="0"/>
        </a:spcBef>
        <a:spcAft>
          <a:spcPct val="0"/>
        </a:spcAft>
        <a:defRPr sz="3100">
          <a:solidFill>
            <a:srgbClr val="F8D06C"/>
          </a:solidFill>
          <a:latin typeface="Arial Black" pitchFamily="34" charset="0"/>
        </a:defRPr>
      </a:lvl3pPr>
      <a:lvl4pPr algn="l" rtl="0" eaLnBrk="0" fontAlgn="base" hangingPunct="0">
        <a:spcBef>
          <a:spcPct val="0"/>
        </a:spcBef>
        <a:spcAft>
          <a:spcPct val="0"/>
        </a:spcAft>
        <a:defRPr sz="3100">
          <a:solidFill>
            <a:srgbClr val="F8D06C"/>
          </a:solidFill>
          <a:latin typeface="Arial Black" pitchFamily="34" charset="0"/>
        </a:defRPr>
      </a:lvl4pPr>
      <a:lvl5pPr algn="l" rtl="0" eaLnBrk="0" fontAlgn="base" hangingPunct="0">
        <a:spcBef>
          <a:spcPct val="0"/>
        </a:spcBef>
        <a:spcAft>
          <a:spcPct val="0"/>
        </a:spcAft>
        <a:defRPr sz="3100">
          <a:solidFill>
            <a:srgbClr val="F8D06C"/>
          </a:solidFill>
          <a:latin typeface="Arial Black" pitchFamily="34" charset="0"/>
        </a:defRPr>
      </a:lvl5pPr>
      <a:lvl6pPr marL="457200" algn="l" rtl="0" fontAlgn="base">
        <a:spcBef>
          <a:spcPct val="0"/>
        </a:spcBef>
        <a:spcAft>
          <a:spcPct val="0"/>
        </a:spcAft>
        <a:defRPr sz="3100">
          <a:solidFill>
            <a:srgbClr val="F8D06C"/>
          </a:solidFill>
          <a:latin typeface="Arial Black" pitchFamily="34" charset="0"/>
        </a:defRPr>
      </a:lvl6pPr>
      <a:lvl7pPr marL="914400" algn="l" rtl="0" fontAlgn="base">
        <a:spcBef>
          <a:spcPct val="0"/>
        </a:spcBef>
        <a:spcAft>
          <a:spcPct val="0"/>
        </a:spcAft>
        <a:defRPr sz="3100">
          <a:solidFill>
            <a:srgbClr val="F8D06C"/>
          </a:solidFill>
          <a:latin typeface="Arial Black" pitchFamily="34" charset="0"/>
        </a:defRPr>
      </a:lvl7pPr>
      <a:lvl8pPr marL="1371600" algn="l" rtl="0" fontAlgn="base">
        <a:spcBef>
          <a:spcPct val="0"/>
        </a:spcBef>
        <a:spcAft>
          <a:spcPct val="0"/>
        </a:spcAft>
        <a:defRPr sz="3100">
          <a:solidFill>
            <a:srgbClr val="F8D06C"/>
          </a:solidFill>
          <a:latin typeface="Arial Black" pitchFamily="34" charset="0"/>
        </a:defRPr>
      </a:lvl8pPr>
      <a:lvl9pPr marL="1828800" algn="l" rtl="0" fontAlgn="base">
        <a:spcBef>
          <a:spcPct val="0"/>
        </a:spcBef>
        <a:spcAft>
          <a:spcPct val="0"/>
        </a:spcAft>
        <a:defRPr sz="3100">
          <a:solidFill>
            <a:srgbClr val="F8D06C"/>
          </a:solidFill>
          <a:latin typeface="Arial Black" pitchFamily="34" charset="0"/>
        </a:defRPr>
      </a:lvl9pPr>
    </p:titleStyle>
    <p:bodyStyle>
      <a:lvl1pPr marL="230188" indent="-230188" algn="l" rtl="0" eaLnBrk="0" fontAlgn="base" hangingPunct="0">
        <a:spcBef>
          <a:spcPct val="30000"/>
        </a:spcBef>
        <a:spcAft>
          <a:spcPct val="0"/>
        </a:spcAft>
        <a:buClr>
          <a:srgbClr val="99CCFF"/>
        </a:buClr>
        <a:buSzPct val="60000"/>
        <a:buFont typeface="Wingdings" pitchFamily="2" charset="2"/>
        <a:buChar char="n"/>
        <a:defRPr sz="3200" b="1">
          <a:solidFill>
            <a:srgbClr val="FFFFCC"/>
          </a:solidFill>
          <a:latin typeface="+mn-lt"/>
          <a:ea typeface="+mn-ea"/>
          <a:cs typeface="+mn-cs"/>
        </a:defRPr>
      </a:lvl1pPr>
      <a:lvl2pPr marL="742950" indent="-285750" algn="l" rtl="0" eaLnBrk="0" fontAlgn="base" hangingPunct="0">
        <a:spcBef>
          <a:spcPct val="30000"/>
        </a:spcBef>
        <a:spcAft>
          <a:spcPct val="0"/>
        </a:spcAft>
        <a:buClr>
          <a:srgbClr val="CDECFF"/>
        </a:buClr>
        <a:buSzPct val="50000"/>
        <a:buFont typeface="Wingdings" pitchFamily="2" charset="2"/>
        <a:buChar char="¨"/>
        <a:defRPr sz="2800" b="1">
          <a:solidFill>
            <a:schemeClr val="bg1"/>
          </a:solidFill>
          <a:latin typeface="+mn-lt"/>
        </a:defRPr>
      </a:lvl2pPr>
      <a:lvl3pPr marL="1143000" indent="-228600" algn="l" rtl="0" eaLnBrk="0" fontAlgn="base" hangingPunct="0">
        <a:spcBef>
          <a:spcPct val="30000"/>
        </a:spcBef>
        <a:spcAft>
          <a:spcPct val="0"/>
        </a:spcAft>
        <a:buClr>
          <a:srgbClr val="FFFFCC"/>
        </a:buClr>
        <a:buFont typeface="Wingdings" pitchFamily="2" charset="2"/>
        <a:buChar char="§"/>
        <a:defRPr sz="2400" b="1">
          <a:solidFill>
            <a:schemeClr val="bg1"/>
          </a:solidFill>
          <a:latin typeface="+mn-lt"/>
        </a:defRPr>
      </a:lvl3pPr>
      <a:lvl4pPr marL="1600200" indent="-228600" algn="l" rtl="0" eaLnBrk="0" fontAlgn="base" hangingPunct="0">
        <a:spcBef>
          <a:spcPct val="20000"/>
        </a:spcBef>
        <a:spcAft>
          <a:spcPct val="0"/>
        </a:spcAft>
        <a:buClr>
          <a:schemeClr val="hlink"/>
        </a:buClr>
        <a:buFont typeface="Wingdings" pitchFamily="2" charset="2"/>
        <a:buChar char="§"/>
        <a:defRPr sz="2000" b="1">
          <a:solidFill>
            <a:schemeClr val="bg1"/>
          </a:solidFill>
          <a:latin typeface="Verdana" pitchFamily="34" charset="0"/>
        </a:defRPr>
      </a:lvl4pPr>
      <a:lvl5pPr marL="2057400" indent="-228600" algn="l" rtl="0" eaLnBrk="0" fontAlgn="base" hangingPunct="0">
        <a:spcBef>
          <a:spcPct val="20000"/>
        </a:spcBef>
        <a:spcAft>
          <a:spcPct val="0"/>
        </a:spcAft>
        <a:buClr>
          <a:schemeClr val="hlink"/>
        </a:buClr>
        <a:buFont typeface="Wingdings" pitchFamily="2" charset="2"/>
        <a:buChar char="§"/>
        <a:defRPr sz="2000" b="1">
          <a:solidFill>
            <a:schemeClr val="bg1"/>
          </a:solidFill>
          <a:latin typeface="Verdana" pitchFamily="34" charset="0"/>
        </a:defRPr>
      </a:lvl5pPr>
      <a:lvl6pPr marL="25146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defRPr>
      </a:lvl6pPr>
      <a:lvl7pPr marL="29718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defRPr>
      </a:lvl7pPr>
      <a:lvl8pPr marL="34290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defRPr>
      </a:lvl8pPr>
      <a:lvl9pPr marL="38862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it-IT" smtClean="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lnSpc>
                <a:spcPct val="90000"/>
              </a:lnSpc>
              <a:spcBef>
                <a:spcPct val="30000"/>
              </a:spcBef>
              <a:buClr>
                <a:schemeClr val="bg1"/>
              </a:buClr>
              <a:buSzPct val="100000"/>
              <a:buFont typeface="Wingdings" pitchFamily="2" charset="2"/>
              <a:buChar char="•"/>
              <a:defRPr sz="1200">
                <a:solidFill>
                  <a:schemeClr val="tx1">
                    <a:tint val="75000"/>
                  </a:schemeClr>
                </a:solidFill>
                <a:cs typeface="+mn-cs"/>
              </a:defRPr>
            </a:lvl1pPr>
          </a:lstStyle>
          <a:p>
            <a:pPr>
              <a:defRPr/>
            </a:pPr>
            <a:fld id="{ADC3D772-B6E0-494F-8F47-9E07DA0C3D2D}" type="datetimeFigureOut">
              <a:rPr lang="it-IT"/>
              <a:pPr>
                <a:defRPr/>
              </a:pPr>
              <a:t>25/06/2009</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lnSpc>
                <a:spcPct val="90000"/>
              </a:lnSpc>
              <a:spcBef>
                <a:spcPct val="30000"/>
              </a:spcBef>
              <a:buClr>
                <a:schemeClr val="bg1"/>
              </a:buClr>
              <a:buSzPct val="100000"/>
              <a:buFont typeface="Wingdings" pitchFamily="2" charset="2"/>
              <a:buChar char="•"/>
              <a:defRPr sz="1200">
                <a:solidFill>
                  <a:schemeClr val="tx1">
                    <a:tint val="75000"/>
                  </a:schemeClr>
                </a:solidFill>
                <a:cs typeface="+mn-cs"/>
              </a:defRPr>
            </a:lvl1pPr>
          </a:lstStyle>
          <a:p>
            <a:pPr>
              <a:defRPr/>
            </a:pPr>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30000"/>
              </a:spcBef>
              <a:buClr>
                <a:schemeClr val="bg1"/>
              </a:buClr>
              <a:buSzPct val="100000"/>
              <a:buFont typeface="Wingdings" pitchFamily="2" charset="2"/>
              <a:buChar char="•"/>
              <a:defRPr sz="1200">
                <a:solidFill>
                  <a:schemeClr val="tx1">
                    <a:tint val="75000"/>
                  </a:schemeClr>
                </a:solidFill>
                <a:cs typeface="+mn-cs"/>
              </a:defRPr>
            </a:lvl1pPr>
          </a:lstStyle>
          <a:p>
            <a:pPr>
              <a:defRPr/>
            </a:pPr>
            <a:fld id="{6B626060-9726-45B8-BE4A-7546B3387DEB}"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4421" r:id="rId1"/>
    <p:sldLayoutId id="2147484422" r:id="rId2"/>
    <p:sldLayoutId id="2147484423" r:id="rId3"/>
    <p:sldLayoutId id="2147484424" r:id="rId4"/>
    <p:sldLayoutId id="2147484425" r:id="rId5"/>
    <p:sldLayoutId id="2147484426" r:id="rId6"/>
    <p:sldLayoutId id="2147484427" r:id="rId7"/>
    <p:sldLayoutId id="2147484428" r:id="rId8"/>
    <p:sldLayoutId id="2147484429" r:id="rId9"/>
    <p:sldLayoutId id="2147484430" r:id="rId10"/>
    <p:sldLayoutId id="2147484431" r:id="rId11"/>
    <p:sldLayoutId id="214748443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barra"/>
          <p:cNvPicPr>
            <a:picLocks noChangeAspect="1" noChangeArrowheads="1"/>
          </p:cNvPicPr>
          <p:nvPr/>
        </p:nvPicPr>
        <p:blipFill>
          <a:blip r:embed="rId13">
            <a:lum bright="-24000" contrast="-20000"/>
          </a:blip>
          <a:srcRect/>
          <a:stretch>
            <a:fillRect/>
          </a:stretch>
        </p:blipFill>
        <p:spPr bwMode="auto">
          <a:xfrm>
            <a:off x="-4763" y="15875"/>
            <a:ext cx="9161463" cy="1149350"/>
          </a:xfrm>
          <a:prstGeom prst="rect">
            <a:avLst/>
          </a:prstGeom>
          <a:noFill/>
          <a:ln w="9525">
            <a:noFill/>
            <a:miter lim="800000"/>
            <a:headEnd/>
            <a:tailEnd/>
          </a:ln>
        </p:spPr>
      </p:pic>
      <p:sp>
        <p:nvSpPr>
          <p:cNvPr id="1222659" name="Rectangle 3"/>
          <p:cNvSpPr>
            <a:spLocks noGrp="1" noChangeArrowheads="1"/>
          </p:cNvSpPr>
          <p:nvPr>
            <p:ph type="body" idx="1"/>
          </p:nvPr>
        </p:nvSpPr>
        <p:spPr bwMode="auto">
          <a:xfrm>
            <a:off x="685800" y="1600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222660" name="Rectangle 4"/>
          <p:cNvSpPr>
            <a:spLocks noGrp="1" noChangeArrowheads="1"/>
          </p:cNvSpPr>
          <p:nvPr>
            <p:ph type="title"/>
          </p:nvPr>
        </p:nvSpPr>
        <p:spPr bwMode="auto">
          <a:xfrm>
            <a:off x="1393825" y="63500"/>
            <a:ext cx="7667625" cy="10160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altLang="en-US" smtClean="0"/>
              <a:t>The Microsoft Case in the US</a:t>
            </a:r>
          </a:p>
        </p:txBody>
      </p:sp>
      <p:pic>
        <p:nvPicPr>
          <p:cNvPr id="3077" name="Picture 6" descr="moeb2"/>
          <p:cNvPicPr>
            <a:picLocks noChangeAspect="1" noChangeArrowheads="1"/>
          </p:cNvPicPr>
          <p:nvPr/>
        </p:nvPicPr>
        <p:blipFill>
          <a:blip r:embed="rId14"/>
          <a:srcRect/>
          <a:stretch>
            <a:fillRect/>
          </a:stretch>
        </p:blipFill>
        <p:spPr bwMode="auto">
          <a:xfrm>
            <a:off x="0" y="0"/>
            <a:ext cx="1200150" cy="1155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44" r:id="rId1"/>
    <p:sldLayoutId id="2147484433" r:id="rId2"/>
    <p:sldLayoutId id="2147484434" r:id="rId3"/>
    <p:sldLayoutId id="2147484435" r:id="rId4"/>
    <p:sldLayoutId id="2147484436" r:id="rId5"/>
    <p:sldLayoutId id="2147484437" r:id="rId6"/>
    <p:sldLayoutId id="2147484438" r:id="rId7"/>
    <p:sldLayoutId id="2147484439" r:id="rId8"/>
    <p:sldLayoutId id="2147484440" r:id="rId9"/>
    <p:sldLayoutId id="2147484441" r:id="rId10"/>
    <p:sldLayoutId id="2147484442" r:id="rId11"/>
  </p:sldLayoutIdLst>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222659">
                                            <p:txEl>
                                              <p:pRg st="0" end="0"/>
                                            </p:txEl>
                                          </p:spTgt>
                                        </p:tgtEl>
                                        <p:attrNameLst>
                                          <p:attrName>style.visibility</p:attrName>
                                        </p:attrNameLst>
                                      </p:cBhvr>
                                      <p:to>
                                        <p:strVal val="visible"/>
                                      </p:to>
                                    </p:set>
                                    <p:animEffect transition="in" filter="slide(fromLeft)">
                                      <p:cBhvr>
                                        <p:cTn id="7" dur="500"/>
                                        <p:tgtEl>
                                          <p:spTgt spid="1222659">
                                            <p:txEl>
                                              <p:pRg st="0" end="0"/>
                                            </p:txEl>
                                          </p:spTgt>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222659">
                                            <p:txEl>
                                              <p:pRg st="1" end="1"/>
                                            </p:txEl>
                                          </p:spTgt>
                                        </p:tgtEl>
                                        <p:attrNameLst>
                                          <p:attrName>style.visibility</p:attrName>
                                        </p:attrNameLst>
                                      </p:cBhvr>
                                      <p:to>
                                        <p:strVal val="visible"/>
                                      </p:to>
                                    </p:set>
                                    <p:animEffect transition="in" filter="slide(fromLeft)">
                                      <p:cBhvr>
                                        <p:cTn id="10" dur="500"/>
                                        <p:tgtEl>
                                          <p:spTgt spid="1222659">
                                            <p:txEl>
                                              <p:pRg st="1" end="1"/>
                                            </p:txEl>
                                          </p:spTgt>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1222659">
                                            <p:txEl>
                                              <p:pRg st="2" end="2"/>
                                            </p:txEl>
                                          </p:spTgt>
                                        </p:tgtEl>
                                        <p:attrNameLst>
                                          <p:attrName>style.visibility</p:attrName>
                                        </p:attrNameLst>
                                      </p:cBhvr>
                                      <p:to>
                                        <p:strVal val="visible"/>
                                      </p:to>
                                    </p:set>
                                    <p:animEffect transition="in" filter="slide(fromLeft)">
                                      <p:cBhvr>
                                        <p:cTn id="13" dur="500"/>
                                        <p:tgtEl>
                                          <p:spTgt spid="12226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2659" grpId="0" build="p" autoUpdateAnimBg="0" advAuto="0">
        <p:tmplLst>
          <p:tmpl lvl="1">
            <p:tnLst>
              <p:par>
                <p:cTn presetID="12" presetClass="entr" presetSubtype="8" fill="hold" nodeType="afterEffect">
                  <p:stCondLst>
                    <p:cond delay="0"/>
                  </p:stCondLst>
                  <p:childTnLst>
                    <p:set>
                      <p:cBhvr>
                        <p:cTn dur="1" fill="hold">
                          <p:stCondLst>
                            <p:cond delay="0"/>
                          </p:stCondLst>
                        </p:cTn>
                        <p:tgtEl>
                          <p:spTgt spid="1222659"/>
                        </p:tgtEl>
                        <p:attrNameLst>
                          <p:attrName>style.visibility</p:attrName>
                        </p:attrNameLst>
                      </p:cBhvr>
                      <p:to>
                        <p:strVal val="visible"/>
                      </p:to>
                    </p:set>
                    <p:animEffect transition="in" filter="slide(fromLeft)">
                      <p:cBhvr>
                        <p:cTn dur="500"/>
                        <p:tgtEl>
                          <p:spTgt spid="1222659"/>
                        </p:tgtEl>
                      </p:cBhvr>
                    </p:animEffect>
                  </p:childTnLst>
                </p:cTn>
              </p:par>
            </p:tnLst>
          </p:tmpl>
          <p:tmpl lvl="2">
            <p:tnLst>
              <p:par>
                <p:cTn presetID="12" presetClass="entr" presetSubtype="8" fill="hold" nodeType="withEffect">
                  <p:stCondLst>
                    <p:cond delay="0"/>
                  </p:stCondLst>
                  <p:childTnLst>
                    <p:set>
                      <p:cBhvr>
                        <p:cTn dur="1" fill="hold">
                          <p:stCondLst>
                            <p:cond delay="0"/>
                          </p:stCondLst>
                        </p:cTn>
                        <p:tgtEl>
                          <p:spTgt spid="1222659"/>
                        </p:tgtEl>
                        <p:attrNameLst>
                          <p:attrName>style.visibility</p:attrName>
                        </p:attrNameLst>
                      </p:cBhvr>
                      <p:to>
                        <p:strVal val="visible"/>
                      </p:to>
                    </p:set>
                    <p:animEffect transition="in" filter="slide(fromLeft)">
                      <p:cBhvr>
                        <p:cTn dur="500"/>
                        <p:tgtEl>
                          <p:spTgt spid="1222659"/>
                        </p:tgtEl>
                      </p:cBhvr>
                    </p:animEffect>
                  </p:childTnLst>
                </p:cTn>
              </p:par>
            </p:tnLst>
          </p:tmpl>
          <p:tmpl lvl="3">
            <p:tnLst>
              <p:par>
                <p:cTn presetID="12" presetClass="entr" presetSubtype="8" fill="hold" nodeType="withEffect">
                  <p:stCondLst>
                    <p:cond delay="0"/>
                  </p:stCondLst>
                  <p:childTnLst>
                    <p:set>
                      <p:cBhvr>
                        <p:cTn dur="1" fill="hold">
                          <p:stCondLst>
                            <p:cond delay="0"/>
                          </p:stCondLst>
                        </p:cTn>
                        <p:tgtEl>
                          <p:spTgt spid="1222659"/>
                        </p:tgtEl>
                        <p:attrNameLst>
                          <p:attrName>style.visibility</p:attrName>
                        </p:attrNameLst>
                      </p:cBhvr>
                      <p:to>
                        <p:strVal val="visible"/>
                      </p:to>
                    </p:set>
                    <p:animEffect transition="in" filter="slide(fromLeft)">
                      <p:cBhvr>
                        <p:cTn dur="500"/>
                        <p:tgtEl>
                          <p:spTgt spid="1222659"/>
                        </p:tgtEl>
                      </p:cBhvr>
                    </p:animEffect>
                  </p:childTnLst>
                </p:cTn>
              </p:par>
            </p:tnLst>
          </p:tmpl>
        </p:tmplLst>
      </p:bldP>
    </p:bldLst>
  </p:timing>
  <p:txStyles>
    <p:titleStyle>
      <a:lvl1pPr algn="l" rtl="0" eaLnBrk="0" fontAlgn="base" hangingPunct="0">
        <a:spcBef>
          <a:spcPct val="0"/>
        </a:spcBef>
        <a:spcAft>
          <a:spcPct val="0"/>
        </a:spcAft>
        <a:defRPr sz="3100">
          <a:solidFill>
            <a:srgbClr val="F8D06C"/>
          </a:solidFill>
          <a:latin typeface="+mj-lt"/>
          <a:ea typeface="+mj-ea"/>
          <a:cs typeface="+mj-cs"/>
        </a:defRPr>
      </a:lvl1pPr>
      <a:lvl2pPr algn="l" rtl="0" eaLnBrk="0" fontAlgn="base" hangingPunct="0">
        <a:spcBef>
          <a:spcPct val="0"/>
        </a:spcBef>
        <a:spcAft>
          <a:spcPct val="0"/>
        </a:spcAft>
        <a:defRPr sz="3100">
          <a:solidFill>
            <a:srgbClr val="F8D06C"/>
          </a:solidFill>
          <a:latin typeface="Arial Black" pitchFamily="34" charset="0"/>
          <a:cs typeface="Arial" charset="0"/>
        </a:defRPr>
      </a:lvl2pPr>
      <a:lvl3pPr algn="l" rtl="0" eaLnBrk="0" fontAlgn="base" hangingPunct="0">
        <a:spcBef>
          <a:spcPct val="0"/>
        </a:spcBef>
        <a:spcAft>
          <a:spcPct val="0"/>
        </a:spcAft>
        <a:defRPr sz="3100">
          <a:solidFill>
            <a:srgbClr val="F8D06C"/>
          </a:solidFill>
          <a:latin typeface="Arial Black" pitchFamily="34" charset="0"/>
          <a:cs typeface="Arial" charset="0"/>
        </a:defRPr>
      </a:lvl3pPr>
      <a:lvl4pPr algn="l" rtl="0" eaLnBrk="0" fontAlgn="base" hangingPunct="0">
        <a:spcBef>
          <a:spcPct val="0"/>
        </a:spcBef>
        <a:spcAft>
          <a:spcPct val="0"/>
        </a:spcAft>
        <a:defRPr sz="3100">
          <a:solidFill>
            <a:srgbClr val="F8D06C"/>
          </a:solidFill>
          <a:latin typeface="Arial Black" pitchFamily="34" charset="0"/>
          <a:cs typeface="Arial" charset="0"/>
        </a:defRPr>
      </a:lvl4pPr>
      <a:lvl5pPr algn="l" rtl="0" eaLnBrk="0" fontAlgn="base" hangingPunct="0">
        <a:spcBef>
          <a:spcPct val="0"/>
        </a:spcBef>
        <a:spcAft>
          <a:spcPct val="0"/>
        </a:spcAft>
        <a:defRPr sz="3100">
          <a:solidFill>
            <a:srgbClr val="F8D06C"/>
          </a:solidFill>
          <a:latin typeface="Arial Black" pitchFamily="34" charset="0"/>
          <a:cs typeface="Arial" charset="0"/>
        </a:defRPr>
      </a:lvl5pPr>
      <a:lvl6pPr marL="457200" algn="l" rtl="0" fontAlgn="base">
        <a:spcBef>
          <a:spcPct val="0"/>
        </a:spcBef>
        <a:spcAft>
          <a:spcPct val="0"/>
        </a:spcAft>
        <a:defRPr sz="3100">
          <a:solidFill>
            <a:srgbClr val="F8D06C"/>
          </a:solidFill>
          <a:latin typeface="Arial Black" pitchFamily="34" charset="0"/>
          <a:cs typeface="Arial" charset="0"/>
        </a:defRPr>
      </a:lvl6pPr>
      <a:lvl7pPr marL="914400" algn="l" rtl="0" fontAlgn="base">
        <a:spcBef>
          <a:spcPct val="0"/>
        </a:spcBef>
        <a:spcAft>
          <a:spcPct val="0"/>
        </a:spcAft>
        <a:defRPr sz="3100">
          <a:solidFill>
            <a:srgbClr val="F8D06C"/>
          </a:solidFill>
          <a:latin typeface="Arial Black" pitchFamily="34" charset="0"/>
          <a:cs typeface="Arial" charset="0"/>
        </a:defRPr>
      </a:lvl7pPr>
      <a:lvl8pPr marL="1371600" algn="l" rtl="0" fontAlgn="base">
        <a:spcBef>
          <a:spcPct val="0"/>
        </a:spcBef>
        <a:spcAft>
          <a:spcPct val="0"/>
        </a:spcAft>
        <a:defRPr sz="3100">
          <a:solidFill>
            <a:srgbClr val="F8D06C"/>
          </a:solidFill>
          <a:latin typeface="Arial Black" pitchFamily="34" charset="0"/>
          <a:cs typeface="Arial" charset="0"/>
        </a:defRPr>
      </a:lvl8pPr>
      <a:lvl9pPr marL="1828800" algn="l" rtl="0" fontAlgn="base">
        <a:spcBef>
          <a:spcPct val="0"/>
        </a:spcBef>
        <a:spcAft>
          <a:spcPct val="0"/>
        </a:spcAft>
        <a:defRPr sz="3100">
          <a:solidFill>
            <a:srgbClr val="F8D06C"/>
          </a:solidFill>
          <a:latin typeface="Arial Black" pitchFamily="34" charset="0"/>
          <a:cs typeface="Arial" charset="0"/>
        </a:defRPr>
      </a:lvl9pPr>
    </p:titleStyle>
    <p:bodyStyle>
      <a:lvl1pPr marL="230188" indent="-230188" algn="l" rtl="0" eaLnBrk="0" fontAlgn="base" hangingPunct="0">
        <a:spcBef>
          <a:spcPct val="30000"/>
        </a:spcBef>
        <a:spcAft>
          <a:spcPct val="0"/>
        </a:spcAft>
        <a:buClr>
          <a:srgbClr val="99CCFF"/>
        </a:buClr>
        <a:buSzPct val="60000"/>
        <a:buFont typeface="Wingdings" pitchFamily="2" charset="2"/>
        <a:buChar char="n"/>
        <a:defRPr sz="3200" b="1">
          <a:solidFill>
            <a:srgbClr val="FFFFCC"/>
          </a:solidFill>
          <a:latin typeface="+mn-lt"/>
          <a:ea typeface="+mn-ea"/>
          <a:cs typeface="+mn-cs"/>
        </a:defRPr>
      </a:lvl1pPr>
      <a:lvl2pPr marL="742950" indent="-285750" algn="l" rtl="0" eaLnBrk="0" fontAlgn="base" hangingPunct="0">
        <a:spcBef>
          <a:spcPct val="30000"/>
        </a:spcBef>
        <a:spcAft>
          <a:spcPct val="0"/>
        </a:spcAft>
        <a:buClr>
          <a:srgbClr val="CDECFF"/>
        </a:buClr>
        <a:buSzPct val="50000"/>
        <a:buFont typeface="Wingdings" pitchFamily="2" charset="2"/>
        <a:buChar char="¨"/>
        <a:defRPr sz="2800" b="1">
          <a:solidFill>
            <a:schemeClr val="bg1"/>
          </a:solidFill>
          <a:latin typeface="+mn-lt"/>
          <a:cs typeface="+mn-cs"/>
        </a:defRPr>
      </a:lvl2pPr>
      <a:lvl3pPr marL="1143000" indent="-228600" algn="l" rtl="0" eaLnBrk="0" fontAlgn="base" hangingPunct="0">
        <a:spcBef>
          <a:spcPct val="30000"/>
        </a:spcBef>
        <a:spcAft>
          <a:spcPct val="0"/>
        </a:spcAft>
        <a:buClr>
          <a:srgbClr val="FFFFCC"/>
        </a:buClr>
        <a:buFont typeface="Wingdings" pitchFamily="2" charset="2"/>
        <a:buChar char="§"/>
        <a:defRPr sz="2400" b="1">
          <a:solidFill>
            <a:schemeClr val="bg1"/>
          </a:solidFill>
          <a:latin typeface="+mn-lt"/>
          <a:cs typeface="+mn-cs"/>
        </a:defRPr>
      </a:lvl3pPr>
      <a:lvl4pPr marL="1600200" indent="-228600" algn="l" rtl="0" eaLnBrk="0" fontAlgn="base" hangingPunct="0">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4pPr>
      <a:lvl5pPr marL="2057400" indent="-228600" algn="l" rtl="0" eaLnBrk="0" fontAlgn="base" hangingPunct="0">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5pPr>
      <a:lvl6pPr marL="25146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6pPr>
      <a:lvl7pPr marL="29718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7pPr>
      <a:lvl8pPr marL="34290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8pPr>
      <a:lvl9pPr marL="3886200" indent="-228600" algn="l" rtl="0" fontAlgn="base">
        <a:spcBef>
          <a:spcPct val="20000"/>
        </a:spcBef>
        <a:spcAft>
          <a:spcPct val="0"/>
        </a:spcAft>
        <a:buClr>
          <a:schemeClr val="hlink"/>
        </a:buClr>
        <a:buFont typeface="Wingdings" pitchFamily="2" charset="2"/>
        <a:buChar char="§"/>
        <a:defRPr sz="2000" b="1">
          <a:solidFill>
            <a:schemeClr val="bg1"/>
          </a:solidFill>
          <a:latin typeface="Verdana" pitchFamily="34" charset="0"/>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ubTitle" idx="1"/>
          </p:nvPr>
        </p:nvSpPr>
        <p:spPr>
          <a:xfrm>
            <a:off x="685800" y="4851400"/>
            <a:ext cx="7772400" cy="609600"/>
          </a:xfrm>
        </p:spPr>
        <p:txBody>
          <a:bodyPr lIns="0" tIns="0" rIns="0" bIns="0"/>
          <a:lstStyle/>
          <a:p>
            <a:pPr eaLnBrk="1" hangingPunct="1">
              <a:spcAft>
                <a:spcPct val="25000"/>
              </a:spcAft>
            </a:pPr>
            <a:r>
              <a:rPr lang="en-US" altLang="en-US" sz="2000" smtClean="0"/>
              <a:t>Andrea </a:t>
            </a:r>
            <a:r>
              <a:rPr lang="it-IT" altLang="en-US" sz="2000" smtClean="0"/>
              <a:t>Renda</a:t>
            </a:r>
          </a:p>
          <a:p>
            <a:pPr eaLnBrk="1" hangingPunct="1">
              <a:spcAft>
                <a:spcPct val="50000"/>
              </a:spcAft>
            </a:pPr>
            <a:r>
              <a:rPr lang="en-US" altLang="en-US" sz="2000" b="0" i="1" smtClean="0"/>
              <a:t>Senior Research Fellow, </a:t>
            </a:r>
            <a:r>
              <a:rPr lang="en-US" altLang="en-US" sz="2000" b="0" smtClean="0"/>
              <a:t>Centre for European Policy Studies</a:t>
            </a:r>
          </a:p>
          <a:p>
            <a:pPr eaLnBrk="1" hangingPunct="1">
              <a:spcAft>
                <a:spcPct val="25000"/>
              </a:spcAft>
            </a:pPr>
            <a:r>
              <a:rPr lang="en-US" altLang="en-US" sz="2000" b="0" smtClean="0">
                <a:solidFill>
                  <a:schemeClr val="bg1"/>
                </a:solidFill>
              </a:rPr>
              <a:t>LEAR Conference, Rome </a:t>
            </a:r>
            <a:r>
              <a:rPr lang="it-IT" altLang="en-US" sz="2000" b="0" smtClean="0">
                <a:solidFill>
                  <a:schemeClr val="bg1"/>
                </a:solidFill>
              </a:rPr>
              <a:t>26 June</a:t>
            </a:r>
            <a:r>
              <a:rPr lang="en-US" altLang="en-US" sz="2000" b="0" smtClean="0">
                <a:solidFill>
                  <a:schemeClr val="bg1"/>
                </a:solidFill>
              </a:rPr>
              <a:t> </a:t>
            </a:r>
            <a:r>
              <a:rPr lang="en-US" altLang="en-US" sz="2000" b="0" smtClean="0">
                <a:solidFill>
                  <a:schemeClr val="bg1"/>
                </a:solidFill>
              </a:rPr>
              <a:t>2009</a:t>
            </a:r>
          </a:p>
          <a:p>
            <a:pPr eaLnBrk="1" hangingPunct="1">
              <a:spcAft>
                <a:spcPct val="25000"/>
              </a:spcAft>
            </a:pPr>
            <a:endParaRPr lang="en-US" altLang="en-US" sz="2000" i="1" smtClean="0">
              <a:solidFill>
                <a:schemeClr val="bg1"/>
              </a:solidFill>
            </a:endParaRPr>
          </a:p>
        </p:txBody>
      </p:sp>
      <p:sp>
        <p:nvSpPr>
          <p:cNvPr id="6147" name="Line 6"/>
          <p:cNvSpPr>
            <a:spLocks noChangeShapeType="1"/>
          </p:cNvSpPr>
          <p:nvPr/>
        </p:nvSpPr>
        <p:spPr bwMode="auto">
          <a:xfrm>
            <a:off x="669925" y="4608513"/>
            <a:ext cx="7988300" cy="0"/>
          </a:xfrm>
          <a:prstGeom prst="line">
            <a:avLst/>
          </a:prstGeom>
          <a:noFill/>
          <a:ln w="9525">
            <a:solidFill>
              <a:srgbClr val="99CCFF"/>
            </a:solidFill>
            <a:round/>
            <a:headEnd/>
            <a:tailEnd/>
          </a:ln>
        </p:spPr>
        <p:txBody>
          <a:bodyPr wrap="none" anchor="ctr"/>
          <a:lstStyle/>
          <a:p>
            <a:endParaRPr lang="it-IT"/>
          </a:p>
        </p:txBody>
      </p:sp>
      <p:sp>
        <p:nvSpPr>
          <p:cNvPr id="6148" name="Text Box 14"/>
          <p:cNvSpPr txBox="1">
            <a:spLocks noChangeArrowheads="1"/>
          </p:cNvSpPr>
          <p:nvPr/>
        </p:nvSpPr>
        <p:spPr bwMode="auto">
          <a:xfrm>
            <a:off x="644525" y="3679825"/>
            <a:ext cx="6929438" cy="923330"/>
          </a:xfrm>
          <a:prstGeom prst="rect">
            <a:avLst/>
          </a:prstGeom>
          <a:noFill/>
          <a:ln w="9525">
            <a:noFill/>
            <a:miter lim="800000"/>
            <a:headEnd/>
            <a:tailEnd/>
          </a:ln>
        </p:spPr>
        <p:txBody>
          <a:bodyPr lIns="0" tIns="0" rIns="0" bIns="0">
            <a:spAutoFit/>
          </a:bodyPr>
          <a:lstStyle/>
          <a:p>
            <a:pPr>
              <a:lnSpc>
                <a:spcPct val="125000"/>
              </a:lnSpc>
            </a:pPr>
            <a:r>
              <a:rPr lang="it-IT" sz="2400" b="0" i="0" smtClean="0">
                <a:solidFill>
                  <a:srgbClr val="F8D06C"/>
                </a:solidFill>
                <a:latin typeface="Arial Black" pitchFamily="34" charset="0"/>
              </a:rPr>
              <a:t>Making private antitrust damages actions more effective in Europe</a:t>
            </a:r>
            <a:endParaRPr lang="it-IT" sz="2400" b="0" i="0">
              <a:solidFill>
                <a:srgbClr val="F8D06C"/>
              </a:solidFill>
              <a:latin typeface="Arial Black" pitchFamily="34" charset="0"/>
            </a:endParaRPr>
          </a:p>
        </p:txBody>
      </p:sp>
      <p:sp>
        <p:nvSpPr>
          <p:cNvPr id="6149" name="Rectangle 5"/>
          <p:cNvSpPr>
            <a:spLocks noChangeArrowheads="1"/>
          </p:cNvSpPr>
          <p:nvPr/>
        </p:nvSpPr>
        <p:spPr bwMode="auto">
          <a:xfrm>
            <a:off x="225425" y="238125"/>
            <a:ext cx="820738" cy="881063"/>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pic>
        <p:nvPicPr>
          <p:cNvPr id="9" name="Picture 8" descr="25ansCEPS_logo.jpg"/>
          <p:cNvPicPr>
            <a:picLocks noChangeAspect="1"/>
          </p:cNvPicPr>
          <p:nvPr/>
        </p:nvPicPr>
        <p:blipFill>
          <a:blip r:embed="rId3"/>
          <a:srcRect l="12521" t="25041" r="12521" b="25041"/>
          <a:stretch>
            <a:fillRect/>
          </a:stretch>
        </p:blipFill>
        <p:spPr>
          <a:xfrm>
            <a:off x="201544" y="294957"/>
            <a:ext cx="1367977" cy="910992"/>
          </a:xfrm>
          <a:prstGeom prst="rect">
            <a:avLst/>
          </a:prstGeom>
          <a:ln>
            <a:noFill/>
          </a:ln>
          <a:effectLst>
            <a:outerShdw blurRad="127000" dist="38100" dir="2700000" algn="ctr">
              <a:srgbClr val="000000">
                <a:alpha val="45000"/>
              </a:srgbClr>
            </a:outerShdw>
          </a:effectLst>
          <a:scene3d>
            <a:camera prst="obliqueTopLeft"/>
            <a:lightRig rig="soft" dir="t">
              <a:rot lat="0" lon="0" rev="0"/>
            </a:lightRig>
          </a:scene3d>
          <a:sp3d prstMaterial="translucentPowder">
            <a:bevelT w="203200" h="50800" prst="softRound"/>
          </a:sp3d>
        </p:spPr>
      </p:pic>
    </p:spTree>
  </p:cSld>
  <p:clrMapOvr>
    <a:masterClrMapping/>
  </p:clrMapOvr>
  <p:transition>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6562" name="Rectangle 2"/>
          <p:cNvSpPr>
            <a:spLocks noGrp="1" noChangeArrowheads="1"/>
          </p:cNvSpPr>
          <p:nvPr>
            <p:ph type="title"/>
          </p:nvPr>
        </p:nvSpPr>
        <p:spPr/>
        <p:txBody>
          <a:bodyPr/>
          <a:lstStyle/>
          <a:p>
            <a:pPr>
              <a:defRPr/>
            </a:pPr>
            <a:r>
              <a:rPr lang="it-IT" smtClean="0"/>
              <a:t>Introduction</a:t>
            </a:r>
            <a:endParaRPr lang="it-IT"/>
          </a:p>
        </p:txBody>
      </p:sp>
      <p:sp>
        <p:nvSpPr>
          <p:cNvPr id="7171" name="Rectangle 3"/>
          <p:cNvSpPr>
            <a:spLocks noChangeArrowheads="1"/>
          </p:cNvSpPr>
          <p:nvPr/>
        </p:nvSpPr>
        <p:spPr bwMode="auto">
          <a:xfrm>
            <a:off x="2590800" y="1541463"/>
            <a:ext cx="6156325" cy="4464050"/>
          </a:xfrm>
          <a:prstGeom prst="rect">
            <a:avLst/>
          </a:prstGeom>
          <a:noFill/>
          <a:ln w="9525">
            <a:noFill/>
            <a:miter lim="800000"/>
            <a:headEnd/>
            <a:tailEnd/>
          </a:ln>
        </p:spPr>
        <p:txBody>
          <a:bodyPr/>
          <a:lstStyle/>
          <a:p>
            <a:pPr marL="230188" indent="-230188">
              <a:spcBef>
                <a:spcPct val="30000"/>
              </a:spcBef>
              <a:spcAft>
                <a:spcPct val="20000"/>
              </a:spcAft>
              <a:buClr>
                <a:srgbClr val="99CCFF"/>
              </a:buClr>
              <a:buSzPct val="60000"/>
              <a:buFont typeface="Wingdings" pitchFamily="2" charset="2"/>
              <a:buChar char="n"/>
            </a:pPr>
            <a:r>
              <a:rPr lang="it-IT" sz="2000"/>
              <a:t>Private enforcement is already possible since the </a:t>
            </a:r>
            <a:r>
              <a:rPr lang="en-GB" sz="2000"/>
              <a:t>Rome Treaty, as Articles 81 and 82 of the Treaty are directly applicable in member states</a:t>
            </a:r>
            <a:endParaRPr lang="it-IT" sz="2000">
              <a:solidFill>
                <a:srgbClr val="FFFFCC"/>
              </a:solidFill>
            </a:endParaRPr>
          </a:p>
          <a:p>
            <a:pPr marL="230188" indent="-230188">
              <a:spcBef>
                <a:spcPct val="30000"/>
              </a:spcBef>
              <a:spcAft>
                <a:spcPct val="20000"/>
              </a:spcAft>
              <a:buClr>
                <a:srgbClr val="99CCFF"/>
              </a:buClr>
              <a:buSzPct val="60000"/>
              <a:buFont typeface="Wingdings" pitchFamily="2" charset="2"/>
              <a:buChar char="n"/>
            </a:pPr>
            <a:r>
              <a:rPr lang="en-GB" sz="2000"/>
              <a:t>Since 1973, the Commission has repeatedly expressed the view that private actions can provide a useful complement to its role as public enforcer</a:t>
            </a:r>
          </a:p>
          <a:p>
            <a:pPr marL="230188" indent="-230188">
              <a:spcBef>
                <a:spcPct val="30000"/>
              </a:spcBef>
              <a:spcAft>
                <a:spcPct val="20000"/>
              </a:spcAft>
              <a:buClr>
                <a:srgbClr val="99CCFF"/>
              </a:buClr>
              <a:buSzPct val="60000"/>
              <a:buFont typeface="Wingdings" pitchFamily="2" charset="2"/>
              <a:buChar char="n"/>
            </a:pPr>
            <a:r>
              <a:rPr lang="en-GB" sz="2000"/>
              <a:t>Modernization strenghtened this view, by decentralising the application of antitrust law</a:t>
            </a:r>
          </a:p>
          <a:p>
            <a:pPr marL="230188" indent="-230188">
              <a:spcBef>
                <a:spcPct val="30000"/>
              </a:spcBef>
              <a:spcAft>
                <a:spcPct val="20000"/>
              </a:spcAft>
              <a:buClr>
                <a:srgbClr val="99CCFF"/>
              </a:buClr>
              <a:buSzPct val="60000"/>
              <a:buFont typeface="Wingdings" pitchFamily="2" charset="2"/>
              <a:buChar char="n"/>
            </a:pPr>
            <a:r>
              <a:rPr lang="en-GB" sz="2000"/>
              <a:t>The ECJ decisions in Courage v. Crehan and Manfredi highlighted the possibility for victims to claim damages before national courts</a:t>
            </a:r>
            <a:endParaRPr lang="it-IT" sz="2000">
              <a:solidFill>
                <a:srgbClr val="FFFFCC"/>
              </a:solidFill>
            </a:endParaRPr>
          </a:p>
        </p:txBody>
      </p:sp>
      <p:sp>
        <p:nvSpPr>
          <p:cNvPr id="1346566" name="Rectangle 6"/>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lIns="180000" rIns="180000" anchor="ctr"/>
          <a:lstStyle/>
          <a:p>
            <a:pPr algn="ctr">
              <a:lnSpc>
                <a:spcPct val="125000"/>
              </a:lnSpc>
              <a:spcAft>
                <a:spcPct val="25000"/>
              </a:spcAft>
              <a:defRPr/>
            </a:pPr>
            <a:r>
              <a:rPr lang="it-IT" sz="1800">
                <a:solidFill>
                  <a:srgbClr val="FFCC66"/>
                </a:solidFill>
                <a:effectLst>
                  <a:outerShdw blurRad="38100" dist="38100" dir="2700000" algn="tl">
                    <a:srgbClr val="000000"/>
                  </a:outerShdw>
                </a:effectLst>
                <a:cs typeface="+mn-cs"/>
              </a:rPr>
              <a:t>Private antitrust litigation already exists in most of the EU27. But damages actions are very uncommon</a:t>
            </a:r>
          </a:p>
        </p:txBody>
      </p:sp>
      <p:sp>
        <p:nvSpPr>
          <p:cNvPr id="7173" name="Text Box 7"/>
          <p:cNvSpPr txBox="1">
            <a:spLocks noChangeArrowheads="1"/>
          </p:cNvSpPr>
          <p:nvPr/>
        </p:nvSpPr>
        <p:spPr bwMode="auto">
          <a:xfrm>
            <a:off x="8928100"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EA2F6BBE-40DF-4D1B-A7CA-526FDBB656F0}" type="slidenum">
              <a:rPr lang="it-IT">
                <a:solidFill>
                  <a:srgbClr val="92A6FC"/>
                </a:solidFill>
              </a:rPr>
              <a:pPr>
                <a:lnSpc>
                  <a:spcPct val="125000"/>
                </a:lnSpc>
                <a:spcAft>
                  <a:spcPct val="25000"/>
                </a:spcAft>
              </a:pPr>
              <a:t>2</a:t>
            </a:fld>
            <a:endParaRPr lang="it-IT">
              <a:solidFill>
                <a:srgbClr val="92A6FC"/>
              </a:solidFill>
            </a:endParaRPr>
          </a:p>
        </p:txBody>
      </p:sp>
      <p:sp>
        <p:nvSpPr>
          <p:cNvPr id="7174" name="Rettangolo 4"/>
          <p:cNvSpPr>
            <a:spLocks noChangeArrowheads="1"/>
          </p:cNvSpPr>
          <p:nvPr/>
        </p:nvSpPr>
        <p:spPr bwMode="auto">
          <a:xfrm>
            <a:off x="8177213" y="5922963"/>
            <a:ext cx="939800" cy="889000"/>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Tree>
  </p:cSld>
  <p:clrMapOvr>
    <a:masterClrMapping/>
  </p:clrMapOvr>
  <p:transition>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Existing obstacles in the EU</a:t>
            </a:r>
            <a:endParaRPr lang="it-IT"/>
          </a:p>
        </p:txBody>
      </p:sp>
      <p:sp>
        <p:nvSpPr>
          <p:cNvPr id="8195" name="Rectangle 3"/>
          <p:cNvSpPr>
            <a:spLocks noChangeArrowheads="1"/>
          </p:cNvSpPr>
          <p:nvPr/>
        </p:nvSpPr>
        <p:spPr bwMode="auto">
          <a:xfrm>
            <a:off x="2466975" y="1550988"/>
            <a:ext cx="6491288" cy="4114800"/>
          </a:xfrm>
          <a:prstGeom prst="rect">
            <a:avLst/>
          </a:prstGeom>
          <a:noFill/>
          <a:ln w="9525">
            <a:noFill/>
            <a:miter lim="800000"/>
            <a:headEnd/>
            <a:tailEnd/>
          </a:ln>
        </p:spPr>
        <p:txBody>
          <a:bodyPr/>
          <a:lstStyle/>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EU antitrust was born as public enforcement</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Victims often have limited knowledge of harm</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Some violations are difficult to detect</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Some conducts create scattered damages</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Burden of proof (threshold), access to evidence</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Absence of conditional/contingency fees</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Quasi-absence of group litigation</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“English rule”</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Legal uncertainty</a:t>
            </a:r>
          </a:p>
          <a:p>
            <a:pPr marL="177800" indent="-177800">
              <a:lnSpc>
                <a:spcPct val="90000"/>
              </a:lnSpc>
              <a:spcBef>
                <a:spcPct val="50000"/>
              </a:spcBef>
              <a:spcAft>
                <a:spcPts val="75"/>
              </a:spcAft>
              <a:buClr>
                <a:srgbClr val="99CCFF"/>
              </a:buClr>
              <a:buSzPct val="100000"/>
              <a:buFont typeface="Wingdings" pitchFamily="2" charset="2"/>
              <a:buChar char="§"/>
            </a:pPr>
            <a:r>
              <a:rPr lang="it-IT" sz="2000">
                <a:solidFill>
                  <a:srgbClr val="FFFF99"/>
                </a:solidFill>
              </a:rPr>
              <a:t>Lack of skills in courts</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As reported by the Ashurst Study in 2004, the major obstacles are access to evidence rules and legal uncertainty</a:t>
            </a:r>
          </a:p>
        </p:txBody>
      </p:sp>
      <p:sp>
        <p:nvSpPr>
          <p:cNvPr id="8197"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819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FC895AB5-2977-4ADC-9888-DF5303242D5E}" type="slidenum">
              <a:rPr lang="it-IT">
                <a:solidFill>
                  <a:srgbClr val="92A6FC"/>
                </a:solidFill>
              </a:rPr>
              <a:pPr>
                <a:lnSpc>
                  <a:spcPct val="125000"/>
                </a:lnSpc>
                <a:spcAft>
                  <a:spcPct val="25000"/>
                </a:spcAft>
              </a:pPr>
              <a:t>3</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Persisting underdevelopment</a:t>
            </a:r>
            <a:endParaRPr lang="it-IT"/>
          </a:p>
        </p:txBody>
      </p:sp>
      <p:sp>
        <p:nvSpPr>
          <p:cNvPr id="9219"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Ashurst study found “total underdevelopment”</a:t>
            </a:r>
          </a:p>
          <a:p>
            <a:pPr marL="635000" lvl="1" indent="-177800">
              <a:lnSpc>
                <a:spcPct val="90000"/>
              </a:lnSpc>
              <a:spcBef>
                <a:spcPct val="50000"/>
              </a:spcBef>
              <a:spcAft>
                <a:spcPct val="20000"/>
              </a:spcAft>
              <a:buClr>
                <a:srgbClr val="99CCFF"/>
              </a:buClr>
              <a:buSzPct val="100000"/>
              <a:buFont typeface="Wingdings" pitchFamily="2" charset="2"/>
              <a:buChar char="§"/>
            </a:pPr>
            <a:r>
              <a:rPr lang="en-GB" altLang="ja-JP" sz="1800">
                <a:ea typeface="MS PGothic" pitchFamily="34" charset="-128"/>
              </a:rPr>
              <a:t>60 actions and 23 damage awards in over 50 years (plus settlements and arbitral awards) </a:t>
            </a:r>
          </a:p>
          <a:p>
            <a:pPr marL="177800" indent="-177800">
              <a:lnSpc>
                <a:spcPct val="90000"/>
              </a:lnSpc>
              <a:spcBef>
                <a:spcPts val="2063"/>
              </a:spcBef>
              <a:spcAft>
                <a:spcPct val="20000"/>
              </a:spcAft>
              <a:buClr>
                <a:srgbClr val="99CCFF"/>
              </a:buClr>
              <a:buSzPct val="100000"/>
              <a:buFont typeface="Wingdings" pitchFamily="2" charset="2"/>
              <a:buChar char="§"/>
            </a:pPr>
            <a:r>
              <a:rPr lang="it-IT" sz="2000">
                <a:solidFill>
                  <a:srgbClr val="FFFF99"/>
                </a:solidFill>
              </a:rPr>
              <a:t>From underdevelopment to fragmentation?</a:t>
            </a: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Between 1</a:t>
            </a:r>
            <a:r>
              <a:rPr lang="en-GB" sz="1800" baseline="30000"/>
              <a:t>st</a:t>
            </a:r>
            <a:r>
              <a:rPr lang="en-GB" sz="1800"/>
              <a:t> of May 2004 - 3Q2007, 96 antitrust damages actions for the EU27</a:t>
            </a:r>
            <a:endParaRPr lang="it-IT" sz="1800">
              <a:solidFill>
                <a:srgbClr val="FFFF99"/>
              </a:solidFill>
            </a:endParaRP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Private antitrust damages actions were observed only in 10 of the EU27</a:t>
            </a:r>
            <a:endParaRPr lang="it-IT" sz="1800">
              <a:solidFill>
                <a:srgbClr val="FFFF99"/>
              </a:solidFill>
            </a:endParaRP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Vertical restraints cases are the most common (61), but damages have never been awarded</a:t>
            </a: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Limited number of “clusters” of claims</a:t>
            </a:r>
            <a:endParaRPr lang="it-IT" sz="1800">
              <a:solidFill>
                <a:srgbClr val="FFFF99"/>
              </a:solidFill>
            </a:endParaRP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A slight development of damages actions was observed in 2004-2007. But it is mostly confined to isolated streams of cases, and seldom successful</a:t>
            </a:r>
          </a:p>
        </p:txBody>
      </p:sp>
      <p:sp>
        <p:nvSpPr>
          <p:cNvPr id="922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922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0BD3608E-8176-4BF6-8CED-BA976BF65349}" type="slidenum">
              <a:rPr lang="it-IT">
                <a:solidFill>
                  <a:srgbClr val="92A6FC"/>
                </a:solidFill>
              </a:rPr>
              <a:pPr>
                <a:lnSpc>
                  <a:spcPct val="125000"/>
                </a:lnSpc>
                <a:spcAft>
                  <a:spcPct val="25000"/>
                </a:spcAft>
              </a:pPr>
              <a:t>4</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2004-2007 developments</a:t>
            </a:r>
            <a:endParaRPr lang="it-IT"/>
          </a:p>
        </p:txBody>
      </p:sp>
      <p:sp>
        <p:nvSpPr>
          <p:cNvPr id="10243"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10244"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DD8446FC-362A-41A3-92CD-8C6F1FE51FAB}" type="slidenum">
              <a:rPr lang="it-IT">
                <a:solidFill>
                  <a:srgbClr val="92A6FC"/>
                </a:solidFill>
              </a:rPr>
              <a:pPr>
                <a:lnSpc>
                  <a:spcPct val="125000"/>
                </a:lnSpc>
                <a:spcAft>
                  <a:spcPct val="25000"/>
                </a:spcAft>
              </a:pPr>
              <a:t>5</a:t>
            </a:fld>
            <a:endParaRPr lang="it-IT">
              <a:solidFill>
                <a:srgbClr val="92A6FC"/>
              </a:solidFill>
            </a:endParaRPr>
          </a:p>
        </p:txBody>
      </p:sp>
      <p:graphicFrame>
        <p:nvGraphicFramePr>
          <p:cNvPr id="8" name="Chart 7"/>
          <p:cNvGraphicFramePr>
            <a:graphicFrameLocks noGrp="1"/>
          </p:cNvGraphicFramePr>
          <p:nvPr/>
        </p:nvGraphicFramePr>
        <p:xfrm>
          <a:off x="0" y="1200150"/>
          <a:ext cx="9144000" cy="5657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2004-2007 developments</a:t>
            </a:r>
            <a:endParaRPr lang="it-IT"/>
          </a:p>
        </p:txBody>
      </p:sp>
      <p:sp>
        <p:nvSpPr>
          <p:cNvPr id="11267"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1126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B8876037-DD98-4192-AB09-C674EBC5660B}" type="slidenum">
              <a:rPr lang="it-IT">
                <a:solidFill>
                  <a:srgbClr val="92A6FC"/>
                </a:solidFill>
              </a:rPr>
              <a:pPr>
                <a:lnSpc>
                  <a:spcPct val="125000"/>
                </a:lnSpc>
                <a:spcAft>
                  <a:spcPct val="25000"/>
                </a:spcAft>
              </a:pPr>
              <a:t>6</a:t>
            </a:fld>
            <a:endParaRPr lang="it-IT">
              <a:solidFill>
                <a:srgbClr val="92A6FC"/>
              </a:solidFill>
            </a:endParaRPr>
          </a:p>
        </p:txBody>
      </p:sp>
      <p:graphicFrame>
        <p:nvGraphicFramePr>
          <p:cNvPr id="10" name="Chart 9"/>
          <p:cNvGraphicFramePr>
            <a:graphicFrameLocks noGrp="1"/>
          </p:cNvGraphicFramePr>
          <p:nvPr/>
        </p:nvGraphicFramePr>
        <p:xfrm>
          <a:off x="0" y="1200150"/>
          <a:ext cx="9144000" cy="5657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2004-2007 developments</a:t>
            </a:r>
            <a:endParaRPr lang="it-IT"/>
          </a:p>
        </p:txBody>
      </p:sp>
      <p:sp>
        <p:nvSpPr>
          <p:cNvPr id="1229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1229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0DB707DF-1BCE-48D9-B20B-7D5ED8169363}" type="slidenum">
              <a:rPr lang="it-IT">
                <a:solidFill>
                  <a:srgbClr val="92A6FC"/>
                </a:solidFill>
              </a:rPr>
              <a:pPr>
                <a:lnSpc>
                  <a:spcPct val="125000"/>
                </a:lnSpc>
                <a:spcAft>
                  <a:spcPct val="25000"/>
                </a:spcAft>
              </a:pPr>
              <a:t>7</a:t>
            </a:fld>
            <a:endParaRPr lang="it-IT">
              <a:solidFill>
                <a:srgbClr val="92A6FC"/>
              </a:solidFill>
            </a:endParaRPr>
          </a:p>
        </p:txBody>
      </p:sp>
      <p:graphicFrame>
        <p:nvGraphicFramePr>
          <p:cNvPr id="8" name="Chart 7"/>
          <p:cNvGraphicFramePr>
            <a:graphicFrameLocks noGrp="1"/>
          </p:cNvGraphicFramePr>
          <p:nvPr/>
        </p:nvGraphicFramePr>
        <p:xfrm>
          <a:off x="0" y="1200150"/>
          <a:ext cx="9144000" cy="56578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79" name="Group 231"/>
          <p:cNvGraphicFramePr>
            <a:graphicFrameLocks noGrp="1"/>
          </p:cNvGraphicFramePr>
          <p:nvPr/>
        </p:nvGraphicFramePr>
        <p:xfrm>
          <a:off x="539750" y="1420813"/>
          <a:ext cx="7920038" cy="3944940"/>
        </p:xfrm>
        <a:graphic>
          <a:graphicData uri="http://schemas.openxmlformats.org/drawingml/2006/table">
            <a:tbl>
              <a:tblPr/>
              <a:tblGrid>
                <a:gridCol w="1731963"/>
                <a:gridCol w="1473200"/>
                <a:gridCol w="1620837"/>
                <a:gridCol w="1473200"/>
                <a:gridCol w="1620838"/>
              </a:tblGrid>
              <a:tr h="1079500">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16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Year</a:t>
                      </a:r>
                      <a:endParaRPr kumimoji="0" lang="en-GB" sz="18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Vertical</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8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(damages</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awarded)</a:t>
                      </a:r>
                      <a:endParaRPr kumimoji="0" lang="en-GB" sz="18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Abuse</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it-IT" sz="8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(damages</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awarded</a:t>
                      </a:r>
                      <a:r>
                        <a:rPr kumimoji="0" lang="en-GB" sz="1600" b="1" i="0" u="none" strike="noStrike" cap="none" normalizeH="0" baseline="0" smtClean="0">
                          <a:ln>
                            <a:noFill/>
                          </a:ln>
                          <a:solidFill>
                            <a:schemeClr val="bg1"/>
                          </a:solidFill>
                          <a:effectLst/>
                          <a:latin typeface="+mn-lt"/>
                          <a:cs typeface="Times New Roman" pitchFamily="18" charset="0"/>
                        </a:rPr>
                        <a:t>)</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Cartel</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it-IT" sz="8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(damages</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awarded)</a:t>
                      </a:r>
                      <a:endParaRPr kumimoji="0" lang="en-GB" sz="18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Total</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it-IT" sz="8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(damages</a:t>
                      </a: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800" b="1" i="0" u="none" strike="noStrike" cap="none" normalizeH="0" baseline="0" smtClean="0">
                          <a:ln>
                            <a:noFill/>
                          </a:ln>
                          <a:solidFill>
                            <a:schemeClr val="bg1"/>
                          </a:solidFill>
                          <a:effectLst/>
                          <a:latin typeface="+mn-lt"/>
                          <a:cs typeface="Times New Roman" pitchFamily="18" charset="0"/>
                        </a:rPr>
                        <a:t>awarded)</a:t>
                      </a:r>
                      <a:endParaRPr kumimoji="0" lang="en-GB" sz="18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r h="5730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900" b="0"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2004</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22 (1)</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11 (2)</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3 (1)</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36 (4)</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r h="5730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900" b="0"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2005</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30 (0)</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12 (6)</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6 (5)</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48 (11)</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r h="5730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900" b="0"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2006</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13 (0)</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5 (2)</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18 (2)</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r h="5730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900" b="0"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2007 (I sem.)</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3 (0)</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1 (0)</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2 (1)</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0" i="0" u="none" strike="noStrike" cap="none" normalizeH="0" baseline="0" smtClean="0">
                          <a:ln>
                            <a:noFill/>
                          </a:ln>
                          <a:solidFill>
                            <a:schemeClr val="bg1"/>
                          </a:solidFill>
                          <a:effectLst/>
                          <a:latin typeface="+mn-lt"/>
                          <a:cs typeface="Times New Roman" pitchFamily="18" charset="0"/>
                        </a:rPr>
                        <a:t>6 (1)</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r h="573088">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endParaRPr kumimoji="0" lang="en-GB" sz="900" b="1" i="0" u="none" strike="noStrike" cap="none" normalizeH="0" baseline="0" smtClean="0">
                        <a:ln>
                          <a:noFill/>
                        </a:ln>
                        <a:solidFill>
                          <a:schemeClr val="bg1"/>
                        </a:solidFill>
                        <a:effectLst/>
                        <a:latin typeface="+mn-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1" i="0" u="none" strike="noStrike" cap="none" normalizeH="0" baseline="0" smtClean="0">
                          <a:ln>
                            <a:noFill/>
                          </a:ln>
                          <a:solidFill>
                            <a:schemeClr val="bg1"/>
                          </a:solidFill>
                          <a:effectLst/>
                          <a:latin typeface="+mn-lt"/>
                          <a:cs typeface="Times New Roman" pitchFamily="18" charset="0"/>
                        </a:rPr>
                        <a:t>Total </a:t>
                      </a:r>
                      <a:endParaRPr kumimoji="0" lang="en-GB" sz="1600" b="0" i="0" u="none" strike="noStrike" cap="none" normalizeH="0" baseline="0" smtClean="0">
                        <a:ln>
                          <a:noFill/>
                        </a:ln>
                        <a:solidFill>
                          <a:schemeClr val="bg1"/>
                        </a:solidFill>
                        <a:effectLst/>
                        <a:latin typeface="+mn-lt"/>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1" i="0" u="none" strike="noStrike" cap="none" normalizeH="0" baseline="0" smtClean="0">
                          <a:ln>
                            <a:noFill/>
                          </a:ln>
                          <a:solidFill>
                            <a:schemeClr val="bg1"/>
                          </a:solidFill>
                          <a:effectLst/>
                          <a:latin typeface="+mn-lt"/>
                          <a:cs typeface="Times New Roman" pitchFamily="18" charset="0"/>
                        </a:rPr>
                        <a:t>68 (1)</a:t>
                      </a:r>
                      <a:r>
                        <a:rPr kumimoji="0" lang="en-GB" sz="1600" b="1" i="0" u="none" strike="noStrike" cap="none" normalizeH="0" baseline="30000" smtClean="0">
                          <a:ln>
                            <a:noFill/>
                          </a:ln>
                          <a:solidFill>
                            <a:schemeClr val="bg1"/>
                          </a:solidFill>
                          <a:effectLst/>
                          <a:latin typeface="+mn-lt"/>
                          <a:cs typeface="Times New Roman" pitchFamily="18" charset="0"/>
                        </a:rPr>
                        <a:t>*</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1" i="0" u="none" strike="noStrike" cap="none" normalizeH="0" baseline="0" smtClean="0">
                          <a:ln>
                            <a:noFill/>
                          </a:ln>
                          <a:solidFill>
                            <a:schemeClr val="bg1"/>
                          </a:solidFill>
                          <a:effectLst/>
                          <a:latin typeface="+mn-lt"/>
                          <a:cs typeface="Times New Roman" pitchFamily="18" charset="0"/>
                        </a:rPr>
                        <a:t>29 (10)</a:t>
                      </a:r>
                      <a:r>
                        <a:rPr kumimoji="0" lang="en-GB" sz="1600" b="1" i="0" u="none" strike="noStrike" cap="none" normalizeH="0" baseline="30000" smtClean="0">
                          <a:ln>
                            <a:noFill/>
                          </a:ln>
                          <a:solidFill>
                            <a:schemeClr val="bg1"/>
                          </a:solidFill>
                          <a:effectLst/>
                          <a:latin typeface="+mn-lt"/>
                          <a:cs typeface="Times New Roman" pitchFamily="18" charset="0"/>
                        </a:rPr>
                        <a:t>**</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1" i="0" u="none" strike="noStrike" cap="none" normalizeH="0" baseline="0" smtClean="0">
                          <a:ln>
                            <a:noFill/>
                          </a:ln>
                          <a:solidFill>
                            <a:schemeClr val="bg1"/>
                          </a:solidFill>
                          <a:effectLst/>
                          <a:latin typeface="+mn-lt"/>
                          <a:cs typeface="Times New Roman" pitchFamily="18" charset="0"/>
                        </a:rPr>
                        <a:t>11 (7)</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GB" sz="1600" b="1" i="0" u="none" strike="noStrike" cap="none" normalizeH="0" baseline="0" smtClean="0">
                          <a:ln>
                            <a:noFill/>
                          </a:ln>
                          <a:solidFill>
                            <a:schemeClr val="bg1"/>
                          </a:solidFill>
                          <a:effectLst/>
                          <a:latin typeface="+mn-lt"/>
                          <a:cs typeface="Times New Roman" pitchFamily="18" charset="0"/>
                        </a:rPr>
                        <a:t>108 (18)</a:t>
                      </a:r>
                      <a:endParaRPr kumimoji="0" lang="en-GB" sz="1600" b="0" i="0" u="none" strike="noStrike" cap="none" normalizeH="0" baseline="0" smtClean="0">
                        <a:ln>
                          <a:noFill/>
                        </a:ln>
                        <a:solidFill>
                          <a:schemeClr val="bg1"/>
                        </a:solidFill>
                        <a:effectLst/>
                        <a:latin typeface="+mn-lt"/>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3366"/>
                    </a:solidFill>
                  </a:tcPr>
                </a:tc>
              </a:tr>
            </a:tbl>
          </a:graphicData>
        </a:graphic>
      </p:graphicFrame>
      <p:sp>
        <p:nvSpPr>
          <p:cNvPr id="5" name="Title 2"/>
          <p:cNvSpPr txBox="1">
            <a:spLocks/>
          </p:cNvSpPr>
          <p:nvPr/>
        </p:nvSpPr>
        <p:spPr>
          <a:xfrm>
            <a:off x="1393825" y="63500"/>
            <a:ext cx="7667625" cy="1016000"/>
          </a:xfrm>
          <a:prstGeom prst="rect">
            <a:avLst/>
          </a:prstGeom>
        </p:spPr>
        <p:txBody>
          <a:bodyPr anchor="ctr"/>
          <a:lstStyle/>
          <a:p>
            <a:pPr eaLnBrk="0" hangingPunct="0">
              <a:defRPr/>
            </a:pPr>
            <a:r>
              <a:rPr lang="it-IT" sz="3100" b="0" i="0" kern="0">
                <a:solidFill>
                  <a:srgbClr val="F8D06C"/>
                </a:solidFill>
                <a:latin typeface="+mj-lt"/>
                <a:ea typeface="+mj-ea"/>
                <a:cs typeface="+mj-cs"/>
              </a:rPr>
              <a:t>Awards by type of claim, 2004-07</a:t>
            </a:r>
          </a:p>
        </p:txBody>
      </p:sp>
      <p:sp>
        <p:nvSpPr>
          <p:cNvPr id="13359"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51247" name="Rectangle 202"/>
          <p:cNvSpPr>
            <a:spLocks noChangeArrowheads="1"/>
          </p:cNvSpPr>
          <p:nvPr/>
        </p:nvSpPr>
        <p:spPr bwMode="auto">
          <a:xfrm>
            <a:off x="215900" y="5624513"/>
            <a:ext cx="8675688" cy="738187"/>
          </a:xfrm>
          <a:prstGeom prst="rect">
            <a:avLst/>
          </a:prstGeom>
          <a:noFill/>
          <a:ln w="9525">
            <a:noFill/>
            <a:miter lim="800000"/>
            <a:headEnd/>
            <a:tailEnd/>
          </a:ln>
        </p:spPr>
        <p:txBody>
          <a:bodyPr anchor="ctr">
            <a:spAutoFit/>
          </a:bodyPr>
          <a:lstStyle/>
          <a:p>
            <a:pPr algn="ctr">
              <a:lnSpc>
                <a:spcPct val="90000"/>
              </a:lnSpc>
              <a:spcBef>
                <a:spcPct val="30000"/>
              </a:spcBef>
              <a:buClr>
                <a:schemeClr val="bg1"/>
              </a:buClr>
              <a:buSzPct val="100000"/>
              <a:buFont typeface="Wingdings" pitchFamily="2" charset="2"/>
              <a:buNone/>
              <a:defRPr/>
            </a:pPr>
            <a:r>
              <a:rPr lang="en-GB">
                <a:latin typeface="+mn-lt"/>
                <a:cs typeface="+mn-cs"/>
              </a:rPr>
              <a:t>*The damage award in 2004 in the Crehan judgment was overturned by the House of Lords in 2006.</a:t>
            </a:r>
          </a:p>
          <a:p>
            <a:pPr algn="ctr">
              <a:lnSpc>
                <a:spcPct val="90000"/>
              </a:lnSpc>
              <a:spcBef>
                <a:spcPct val="30000"/>
              </a:spcBef>
              <a:buClr>
                <a:schemeClr val="bg1"/>
              </a:buClr>
              <a:buSzPct val="100000"/>
              <a:buFont typeface="Wingdings" pitchFamily="2" charset="2"/>
              <a:buNone/>
              <a:defRPr/>
            </a:pPr>
            <a:r>
              <a:rPr lang="en-GB">
                <a:latin typeface="+mn-lt"/>
                <a:cs typeface="+mn-cs"/>
              </a:rPr>
              <a:t>**The damages awarded in Attheraces Limited and another / British Horseracing Board have been repealed by the High Court, even if the parties had already settled the case for £1 million.</a:t>
            </a:r>
          </a:p>
        </p:txBody>
      </p:sp>
    </p:spTree>
  </p:cSld>
  <p:clrMapOvr>
    <a:masterClrMapping/>
  </p:clrMapOvr>
  <p:transition>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450" name="Rectangle 2"/>
          <p:cNvSpPr>
            <a:spLocks noGrp="1" noChangeArrowheads="1"/>
          </p:cNvSpPr>
          <p:nvPr>
            <p:ph type="title"/>
          </p:nvPr>
        </p:nvSpPr>
        <p:spPr/>
        <p:txBody>
          <a:bodyPr/>
          <a:lstStyle/>
          <a:p>
            <a:pPr>
              <a:defRPr/>
            </a:pPr>
            <a:r>
              <a:rPr lang="it-IT" smtClean="0"/>
              <a:t>Why private damages actions?</a:t>
            </a:r>
            <a:endParaRPr lang="it-IT"/>
          </a:p>
        </p:txBody>
      </p:sp>
      <p:sp>
        <p:nvSpPr>
          <p:cNvPr id="14339" name="Rectangle 3"/>
          <p:cNvSpPr>
            <a:spLocks noChangeArrowheads="1"/>
          </p:cNvSpPr>
          <p:nvPr/>
        </p:nvSpPr>
        <p:spPr bwMode="auto">
          <a:xfrm>
            <a:off x="2590800" y="1563688"/>
            <a:ext cx="6394450" cy="4464050"/>
          </a:xfrm>
          <a:prstGeom prst="rect">
            <a:avLst/>
          </a:prstGeom>
          <a:noFill/>
          <a:ln w="9525">
            <a:noFill/>
            <a:miter lim="800000"/>
            <a:headEnd/>
            <a:tailEnd/>
          </a:ln>
        </p:spPr>
        <p:txBody>
          <a:bodyPr/>
          <a:lstStyle/>
          <a:p>
            <a:pPr marL="230188" indent="-230188">
              <a:spcBef>
                <a:spcPct val="10000"/>
              </a:spcBef>
              <a:spcAft>
                <a:spcPts val="563"/>
              </a:spcAft>
              <a:buClr>
                <a:srgbClr val="99CCFF"/>
              </a:buClr>
              <a:buSzPct val="60000"/>
              <a:buFont typeface="Wingdings" pitchFamily="2" charset="2"/>
              <a:buChar char="n"/>
            </a:pPr>
            <a:r>
              <a:rPr lang="it-IT" sz="2000">
                <a:solidFill>
                  <a:srgbClr val="FFFF99"/>
                </a:solidFill>
              </a:rPr>
              <a:t>Corrective justice</a:t>
            </a:r>
          </a:p>
          <a:p>
            <a:pPr marL="687388" lvl="1" indent="-230188">
              <a:spcBef>
                <a:spcPct val="10000"/>
              </a:spcBef>
              <a:spcAft>
                <a:spcPts val="563"/>
              </a:spcAft>
              <a:buClr>
                <a:srgbClr val="99CCFF"/>
              </a:buClr>
              <a:buSzPct val="60000"/>
              <a:buFont typeface="Wingdings" pitchFamily="2" charset="2"/>
              <a:buChar char="n"/>
            </a:pPr>
            <a:r>
              <a:rPr lang="it-IT" sz="1800"/>
              <a:t>Right to damages is rooted in Community law</a:t>
            </a:r>
          </a:p>
          <a:p>
            <a:pPr marL="687388" lvl="1" indent="-230188">
              <a:spcAft>
                <a:spcPts val="1063"/>
              </a:spcAft>
              <a:buClr>
                <a:srgbClr val="99CCFF"/>
              </a:buClr>
              <a:buSzPct val="60000"/>
              <a:buFont typeface="Wingdings" pitchFamily="2" charset="2"/>
              <a:buChar char="n"/>
            </a:pPr>
            <a:r>
              <a:rPr lang="it-IT" sz="1800"/>
              <a:t>ECJ in Courage (2001) and Manfredi (2006)</a:t>
            </a:r>
            <a:endParaRPr lang="it-IT" sz="2000"/>
          </a:p>
          <a:p>
            <a:pPr marL="230188" indent="-230188">
              <a:spcBef>
                <a:spcPct val="10000"/>
              </a:spcBef>
              <a:spcAft>
                <a:spcPts val="563"/>
              </a:spcAft>
              <a:buClr>
                <a:srgbClr val="99CCFF"/>
              </a:buClr>
              <a:buSzPct val="60000"/>
              <a:buFont typeface="Wingdings" pitchFamily="2" charset="2"/>
              <a:buChar char="n"/>
            </a:pPr>
            <a:r>
              <a:rPr lang="it-IT" sz="2000">
                <a:solidFill>
                  <a:srgbClr val="FFFF99"/>
                </a:solidFill>
              </a:rPr>
              <a:t>Additional deterrence</a:t>
            </a:r>
          </a:p>
          <a:p>
            <a:pPr marL="687388" lvl="1" indent="-230188">
              <a:spcAft>
                <a:spcPts val="563"/>
              </a:spcAft>
              <a:buClr>
                <a:srgbClr val="99CCFF"/>
              </a:buClr>
              <a:buSzPct val="60000"/>
              <a:buFont typeface="Wingdings" pitchFamily="2" charset="2"/>
              <a:buChar char="n"/>
            </a:pPr>
            <a:r>
              <a:rPr lang="it-IT" sz="1800"/>
              <a:t>Public enforcers have limited resources</a:t>
            </a:r>
          </a:p>
          <a:p>
            <a:pPr marL="687388" lvl="1" indent="-230188">
              <a:spcAft>
                <a:spcPts val="563"/>
              </a:spcAft>
              <a:buClr>
                <a:srgbClr val="99CCFF"/>
              </a:buClr>
              <a:buSzPct val="60000"/>
              <a:buFont typeface="Wingdings" pitchFamily="2" charset="2"/>
              <a:buChar char="n"/>
            </a:pPr>
            <a:r>
              <a:rPr lang="it-IT" sz="1800"/>
              <a:t>Damage awards add to public fines</a:t>
            </a:r>
          </a:p>
          <a:p>
            <a:pPr marL="687388" lvl="1" indent="-230188">
              <a:spcAft>
                <a:spcPts val="1063"/>
              </a:spcAft>
              <a:buClr>
                <a:srgbClr val="99CCFF"/>
              </a:buClr>
              <a:buSzPct val="60000"/>
              <a:buFont typeface="Wingdings" pitchFamily="2" charset="2"/>
              <a:buChar char="n"/>
            </a:pPr>
            <a:r>
              <a:rPr lang="it-IT" sz="1800"/>
              <a:t>“Private Attorneys Generals” can be more informed</a:t>
            </a:r>
          </a:p>
          <a:p>
            <a:pPr marL="230188" indent="-230188">
              <a:spcBef>
                <a:spcPct val="10000"/>
              </a:spcBef>
              <a:spcAft>
                <a:spcPts val="563"/>
              </a:spcAft>
              <a:buClr>
                <a:srgbClr val="99CCFF"/>
              </a:buClr>
              <a:buSzPct val="60000"/>
              <a:buFont typeface="Wingdings" pitchFamily="2" charset="2"/>
              <a:buChar char="n"/>
            </a:pPr>
            <a:r>
              <a:rPr lang="it-IT" sz="2000">
                <a:solidFill>
                  <a:srgbClr val="FFFF99"/>
                </a:solidFill>
              </a:rPr>
              <a:t>Internal market effects</a:t>
            </a:r>
          </a:p>
          <a:p>
            <a:pPr marL="687388" lvl="1" indent="-230188">
              <a:spcAft>
                <a:spcPts val="563"/>
              </a:spcAft>
              <a:buClr>
                <a:srgbClr val="99CCFF"/>
              </a:buClr>
              <a:buSzPct val="60000"/>
              <a:buFont typeface="Wingdings" pitchFamily="2" charset="2"/>
              <a:buChar char="n"/>
            </a:pPr>
            <a:r>
              <a:rPr lang="it-IT" sz="1800"/>
              <a:t>Exercise of the right to damage in the EU27</a:t>
            </a:r>
          </a:p>
          <a:p>
            <a:pPr marL="687388" lvl="1" indent="-230188">
              <a:spcAft>
                <a:spcPts val="1063"/>
              </a:spcAft>
              <a:buClr>
                <a:srgbClr val="99CCFF"/>
              </a:buClr>
              <a:buSzPct val="60000"/>
              <a:buFont typeface="Wingdings" pitchFamily="2" charset="2"/>
              <a:buChar char="n"/>
            </a:pPr>
            <a:r>
              <a:rPr lang="it-IT" sz="1800"/>
              <a:t>Level-playing field for firm engaging in cross-border trade</a:t>
            </a:r>
            <a:endParaRPr lang="it-IT" sz="2000"/>
          </a:p>
          <a:p>
            <a:pPr marL="230188" indent="-230188">
              <a:spcBef>
                <a:spcPct val="10000"/>
              </a:spcBef>
              <a:spcAft>
                <a:spcPts val="1563"/>
              </a:spcAft>
              <a:buClr>
                <a:srgbClr val="99CCFF"/>
              </a:buClr>
              <a:buSzPct val="60000"/>
              <a:buFont typeface="Wingdings" pitchFamily="2" charset="2"/>
              <a:buChar char="n"/>
            </a:pPr>
            <a:r>
              <a:rPr lang="it-IT" sz="2000">
                <a:solidFill>
                  <a:srgbClr val="FFFF99"/>
                </a:solidFill>
              </a:rPr>
              <a:t>Macroeconomic effects</a:t>
            </a:r>
          </a:p>
        </p:txBody>
      </p:sp>
      <p:sp>
        <p:nvSpPr>
          <p:cNvPr id="1256452"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lIns="180000" rIns="180000" anchor="ctr"/>
          <a:lstStyle/>
          <a:p>
            <a:pPr algn="ctr">
              <a:lnSpc>
                <a:spcPct val="125000"/>
              </a:lnSpc>
              <a:spcAft>
                <a:spcPts val="840"/>
              </a:spcAft>
              <a:defRPr/>
            </a:pPr>
            <a:r>
              <a:rPr lang="it-IT" sz="1800">
                <a:solidFill>
                  <a:srgbClr val="FFCC66"/>
                </a:solidFill>
                <a:effectLst>
                  <a:outerShdw blurRad="38100" dist="38100" dir="2700000" algn="tl">
                    <a:srgbClr val="000000"/>
                  </a:outerShdw>
                </a:effectLst>
                <a:cs typeface="+mn-cs"/>
              </a:rPr>
              <a:t>Private antitrust damages actions can realise the “invisible hand”: the self-interest of victims can favour the public interest</a:t>
            </a:r>
          </a:p>
        </p:txBody>
      </p:sp>
      <p:sp>
        <p:nvSpPr>
          <p:cNvPr id="14341" name="Text Box 5"/>
          <p:cNvSpPr txBox="1">
            <a:spLocks noChangeArrowheads="1"/>
          </p:cNvSpPr>
          <p:nvPr/>
        </p:nvSpPr>
        <p:spPr bwMode="auto">
          <a:xfrm>
            <a:off x="8928100"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39108F7E-D518-4096-ADE1-311716637766}" type="slidenum">
              <a:rPr lang="it-IT">
                <a:solidFill>
                  <a:srgbClr val="92A6FC"/>
                </a:solidFill>
              </a:rPr>
              <a:pPr>
                <a:lnSpc>
                  <a:spcPct val="125000"/>
                </a:lnSpc>
                <a:spcAft>
                  <a:spcPct val="25000"/>
                </a:spcAft>
              </a:pPr>
              <a:t>9</a:t>
            </a:fld>
            <a:endParaRPr lang="it-IT">
              <a:solidFill>
                <a:srgbClr val="92A6FC"/>
              </a:solidFill>
            </a:endParaRPr>
          </a:p>
        </p:txBody>
      </p:sp>
      <p:sp>
        <p:nvSpPr>
          <p:cNvPr id="14342" name="Rettangolo 4"/>
          <p:cNvSpPr>
            <a:spLocks noChangeArrowheads="1"/>
          </p:cNvSpPr>
          <p:nvPr/>
        </p:nvSpPr>
        <p:spPr bwMode="auto">
          <a:xfrm>
            <a:off x="8177213" y="5922963"/>
            <a:ext cx="939800" cy="889000"/>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Tree>
  </p:cSld>
  <p:clrMapOvr>
    <a:masterClrMapping/>
  </p:clrMapOvr>
  <p:transition>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rgbClr val="FFFFFF"/>
              </a:buClr>
              <a:buSzPct val="100000"/>
              <a:buFont typeface="Wingdings" pitchFamily="2" charset="2"/>
              <a:buChar char="•"/>
            </a:pPr>
            <a:endParaRPr lang="it-IT">
              <a:solidFill>
                <a:srgbClr val="FFFFFF"/>
              </a:solidFill>
            </a:endParaRPr>
          </a:p>
        </p:txBody>
      </p:sp>
      <p:sp>
        <p:nvSpPr>
          <p:cNvPr id="1417218" name="Rectangle 2"/>
          <p:cNvSpPr>
            <a:spLocks noGrp="1" noChangeArrowheads="1"/>
          </p:cNvSpPr>
          <p:nvPr>
            <p:ph type="title"/>
          </p:nvPr>
        </p:nvSpPr>
        <p:spPr/>
        <p:txBody>
          <a:bodyPr/>
          <a:lstStyle/>
          <a:p>
            <a:pPr>
              <a:defRPr/>
            </a:pPr>
            <a:r>
              <a:rPr lang="it-IT" smtClean="0"/>
              <a:t>The “second pillar”</a:t>
            </a:r>
            <a:endParaRPr lang="it-IT"/>
          </a:p>
        </p:txBody>
      </p:sp>
      <p:sp>
        <p:nvSpPr>
          <p:cNvPr id="15364" name="Text Box 5"/>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935D4C36-0DB9-4A0D-907D-04567CCB1AB2}" type="slidenum">
              <a:rPr lang="it-IT">
                <a:solidFill>
                  <a:srgbClr val="92A6FC"/>
                </a:solidFill>
              </a:rPr>
              <a:pPr>
                <a:lnSpc>
                  <a:spcPct val="125000"/>
                </a:lnSpc>
                <a:spcAft>
                  <a:spcPct val="25000"/>
                </a:spcAft>
              </a:pPr>
              <a:t>10</a:t>
            </a:fld>
            <a:endParaRPr lang="it-IT">
              <a:solidFill>
                <a:srgbClr val="92A6FC"/>
              </a:solidFill>
            </a:endParaRPr>
          </a:p>
        </p:txBody>
      </p:sp>
      <p:sp>
        <p:nvSpPr>
          <p:cNvPr id="86" name="Text Box 133"/>
          <p:cNvSpPr txBox="1">
            <a:spLocks noChangeArrowheads="1"/>
          </p:cNvSpPr>
          <p:nvPr/>
        </p:nvSpPr>
        <p:spPr bwMode="auto">
          <a:xfrm>
            <a:off x="5226050" y="1308100"/>
            <a:ext cx="833438" cy="338138"/>
          </a:xfrm>
          <a:prstGeom prst="rect">
            <a:avLst/>
          </a:prstGeom>
          <a:solidFill>
            <a:schemeClr val="accent2">
              <a:lumMod val="50000"/>
            </a:schemeClr>
          </a:solidFill>
          <a:ln w="9525">
            <a:solidFill>
              <a:schemeClr val="tx1"/>
            </a:solidFill>
            <a:miter lim="800000"/>
            <a:headEnd/>
            <a:tailEnd/>
          </a:ln>
          <a:effectLst/>
        </p:spPr>
        <p:txBody>
          <a:bodyPr wrap="none">
            <a:spAutoFit/>
          </a:bodyPr>
          <a:lstStyle/>
          <a:p>
            <a:pPr algn="ctr">
              <a:defRPr/>
            </a:pPr>
            <a:r>
              <a:rPr lang="it-IT" sz="1600">
                <a:solidFill>
                  <a:srgbClr val="FFFFFF"/>
                </a:solidFill>
                <a:cs typeface="Arial" pitchFamily="34" charset="0"/>
              </a:rPr>
              <a:t>Nature</a:t>
            </a:r>
          </a:p>
        </p:txBody>
      </p:sp>
      <p:grpSp>
        <p:nvGrpSpPr>
          <p:cNvPr id="2" name="Group 216"/>
          <p:cNvGrpSpPr>
            <a:grpSpLocks/>
          </p:cNvGrpSpPr>
          <p:nvPr/>
        </p:nvGrpSpPr>
        <p:grpSpPr bwMode="auto">
          <a:xfrm>
            <a:off x="3286125" y="1884363"/>
            <a:ext cx="4638675" cy="1601787"/>
            <a:chOff x="3286593" y="1884399"/>
            <a:chExt cx="4638725" cy="1601137"/>
          </a:xfrm>
        </p:grpSpPr>
        <p:sp>
          <p:nvSpPr>
            <p:cNvPr id="87" name="Text Box 134"/>
            <p:cNvSpPr txBox="1">
              <a:spLocks noChangeArrowheads="1"/>
            </p:cNvSpPr>
            <p:nvPr/>
          </p:nvSpPr>
          <p:spPr bwMode="auto">
            <a:xfrm>
              <a:off x="4340704" y="1884399"/>
              <a:ext cx="587381" cy="253897"/>
            </a:xfrm>
            <a:prstGeom prst="rect">
              <a:avLst/>
            </a:prstGeom>
            <a:solidFill>
              <a:schemeClr val="tx1">
                <a:lumMod val="50000"/>
                <a:lumOff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Firm 1</a:t>
              </a:r>
            </a:p>
          </p:txBody>
        </p:sp>
        <p:sp>
          <p:nvSpPr>
            <p:cNvPr id="88" name="Text Box 135"/>
            <p:cNvSpPr txBox="1">
              <a:spLocks noChangeArrowheads="1"/>
            </p:cNvSpPr>
            <p:nvPr/>
          </p:nvSpPr>
          <p:spPr bwMode="auto">
            <a:xfrm>
              <a:off x="3872387" y="2270004"/>
              <a:ext cx="603257"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Action</a:t>
              </a:r>
            </a:p>
          </p:txBody>
        </p:sp>
        <p:sp>
          <p:nvSpPr>
            <p:cNvPr id="89" name="Text Box 136"/>
            <p:cNvSpPr txBox="1">
              <a:spLocks noChangeArrowheads="1"/>
            </p:cNvSpPr>
            <p:nvPr/>
          </p:nvSpPr>
          <p:spPr bwMode="auto">
            <a:xfrm>
              <a:off x="4756634" y="2265244"/>
              <a:ext cx="796934"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No action</a:t>
              </a:r>
            </a:p>
          </p:txBody>
        </p:sp>
        <p:sp>
          <p:nvSpPr>
            <p:cNvPr id="90" name="Text Box 137"/>
            <p:cNvSpPr txBox="1">
              <a:spLocks noChangeArrowheads="1"/>
            </p:cNvSpPr>
            <p:nvPr/>
          </p:nvSpPr>
          <p:spPr bwMode="auto">
            <a:xfrm>
              <a:off x="3802537" y="2747649"/>
              <a:ext cx="608019" cy="260244"/>
            </a:xfrm>
            <a:prstGeom prst="rect">
              <a:avLst/>
            </a:prstGeom>
            <a:solidFill>
              <a:schemeClr val="accent2">
                <a:lumMod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Signal</a:t>
              </a:r>
            </a:p>
          </p:txBody>
        </p:sp>
        <p:sp>
          <p:nvSpPr>
            <p:cNvPr id="91" name="Text Box 138"/>
            <p:cNvSpPr txBox="1">
              <a:spLocks noChangeArrowheads="1"/>
            </p:cNvSpPr>
            <p:nvPr/>
          </p:nvSpPr>
          <p:spPr bwMode="auto">
            <a:xfrm>
              <a:off x="3286593" y="3222118"/>
              <a:ext cx="530231" cy="261832"/>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Legal</a:t>
              </a:r>
            </a:p>
          </p:txBody>
        </p:sp>
        <p:sp>
          <p:nvSpPr>
            <p:cNvPr id="92" name="Text Box 139"/>
            <p:cNvSpPr txBox="1">
              <a:spLocks noChangeArrowheads="1"/>
            </p:cNvSpPr>
            <p:nvPr/>
          </p:nvSpPr>
          <p:spPr bwMode="auto">
            <a:xfrm>
              <a:off x="4204178" y="3223705"/>
              <a:ext cx="563569"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Illegal</a:t>
              </a:r>
            </a:p>
          </p:txBody>
        </p:sp>
        <p:sp>
          <p:nvSpPr>
            <p:cNvPr id="99" name="Text Box 146"/>
            <p:cNvSpPr txBox="1">
              <a:spLocks noChangeArrowheads="1"/>
            </p:cNvSpPr>
            <p:nvPr/>
          </p:nvSpPr>
          <p:spPr bwMode="auto">
            <a:xfrm>
              <a:off x="6380664" y="1884399"/>
              <a:ext cx="587381" cy="253897"/>
            </a:xfrm>
            <a:prstGeom prst="rect">
              <a:avLst/>
            </a:prstGeom>
            <a:solidFill>
              <a:schemeClr val="tx1">
                <a:lumMod val="50000"/>
                <a:lumOff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Firm 1</a:t>
              </a:r>
            </a:p>
          </p:txBody>
        </p:sp>
        <p:sp>
          <p:nvSpPr>
            <p:cNvPr id="100" name="Text Box 147"/>
            <p:cNvSpPr txBox="1">
              <a:spLocks noChangeArrowheads="1"/>
            </p:cNvSpPr>
            <p:nvPr/>
          </p:nvSpPr>
          <p:spPr bwMode="auto">
            <a:xfrm>
              <a:off x="5969497" y="2263657"/>
              <a:ext cx="796934"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No action</a:t>
              </a:r>
            </a:p>
          </p:txBody>
        </p:sp>
        <p:sp>
          <p:nvSpPr>
            <p:cNvPr id="101" name="Text Box 148"/>
            <p:cNvSpPr txBox="1">
              <a:spLocks noChangeArrowheads="1"/>
            </p:cNvSpPr>
            <p:nvPr/>
          </p:nvSpPr>
          <p:spPr bwMode="auto">
            <a:xfrm>
              <a:off x="6796594" y="2265244"/>
              <a:ext cx="603257"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Action</a:t>
              </a:r>
            </a:p>
          </p:txBody>
        </p:sp>
        <p:sp>
          <p:nvSpPr>
            <p:cNvPr id="102" name="Text Box 149"/>
            <p:cNvSpPr txBox="1">
              <a:spLocks noChangeArrowheads="1"/>
            </p:cNvSpPr>
            <p:nvPr/>
          </p:nvSpPr>
          <p:spPr bwMode="auto">
            <a:xfrm>
              <a:off x="6725155" y="2747649"/>
              <a:ext cx="608020" cy="260244"/>
            </a:xfrm>
            <a:prstGeom prst="rect">
              <a:avLst/>
            </a:prstGeom>
            <a:solidFill>
              <a:schemeClr val="accent2">
                <a:lumMod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Signal</a:t>
              </a:r>
            </a:p>
          </p:txBody>
        </p:sp>
        <p:sp>
          <p:nvSpPr>
            <p:cNvPr id="103" name="Text Box 150"/>
            <p:cNvSpPr txBox="1">
              <a:spLocks noChangeArrowheads="1"/>
            </p:cNvSpPr>
            <p:nvPr/>
          </p:nvSpPr>
          <p:spPr bwMode="auto">
            <a:xfrm>
              <a:off x="6466390" y="3222118"/>
              <a:ext cx="565156" cy="253897"/>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Illegal</a:t>
              </a:r>
            </a:p>
          </p:txBody>
        </p:sp>
        <p:sp>
          <p:nvSpPr>
            <p:cNvPr id="104" name="Text Box 151"/>
            <p:cNvSpPr txBox="1">
              <a:spLocks noChangeArrowheads="1"/>
            </p:cNvSpPr>
            <p:nvPr/>
          </p:nvSpPr>
          <p:spPr bwMode="auto">
            <a:xfrm>
              <a:off x="7395087" y="3223705"/>
              <a:ext cx="530231" cy="261831"/>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Legal</a:t>
              </a:r>
            </a:p>
          </p:txBody>
        </p:sp>
        <p:cxnSp>
          <p:nvCxnSpPr>
            <p:cNvPr id="15425" name="AutoShape 167"/>
            <p:cNvCxnSpPr>
              <a:cxnSpLocks noChangeShapeType="1"/>
              <a:stCxn id="87" idx="2"/>
              <a:endCxn id="90" idx="0"/>
            </p:cNvCxnSpPr>
            <p:nvPr/>
          </p:nvCxnSpPr>
          <p:spPr bwMode="auto">
            <a:xfrm rot="5400000">
              <a:off x="4066132" y="2178653"/>
              <a:ext cx="608711" cy="528035"/>
            </a:xfrm>
            <a:prstGeom prst="straightConnector1">
              <a:avLst/>
            </a:prstGeom>
            <a:noFill/>
            <a:ln w="28575">
              <a:solidFill>
                <a:schemeClr val="bg1"/>
              </a:solidFill>
              <a:round/>
              <a:headEnd/>
              <a:tailEnd type="triangle" w="med" len="med"/>
            </a:ln>
          </p:spPr>
        </p:cxnSp>
        <p:cxnSp>
          <p:nvCxnSpPr>
            <p:cNvPr id="108" name="AutoShape 168"/>
            <p:cNvCxnSpPr>
              <a:cxnSpLocks noChangeShapeType="1"/>
              <a:stCxn id="87" idx="2"/>
              <a:endCxn id="89" idx="0"/>
            </p:cNvCxnSpPr>
            <p:nvPr/>
          </p:nvCxnSpPr>
          <p:spPr bwMode="auto">
            <a:xfrm rot="16200000" flipH="1">
              <a:off x="4831274" y="1941417"/>
              <a:ext cx="126948" cy="520706"/>
            </a:xfrm>
            <a:prstGeom prst="straightConnector1">
              <a:avLst/>
            </a:prstGeom>
            <a:noFill/>
            <a:ln w="28575">
              <a:solidFill>
                <a:schemeClr val="bg1"/>
              </a:solidFill>
              <a:round/>
              <a:headEnd/>
              <a:tailEnd type="triangle" w="med" len="med"/>
            </a:ln>
            <a:effectLst>
              <a:outerShdw blurRad="50800" dist="38100" dir="18900000" algn="bl" rotWithShape="0">
                <a:prstClr val="black">
                  <a:alpha val="40000"/>
                </a:prstClr>
              </a:outerShdw>
            </a:effectLst>
          </p:spPr>
        </p:cxnSp>
        <p:cxnSp>
          <p:nvCxnSpPr>
            <p:cNvPr id="109" name="AutoShape 169"/>
            <p:cNvCxnSpPr>
              <a:cxnSpLocks noChangeShapeType="1"/>
              <a:stCxn id="99" idx="2"/>
              <a:endCxn id="100" idx="0"/>
            </p:cNvCxnSpPr>
            <p:nvPr/>
          </p:nvCxnSpPr>
          <p:spPr bwMode="auto">
            <a:xfrm rot="5400000">
              <a:off x="6458479" y="2047781"/>
              <a:ext cx="125361" cy="306390"/>
            </a:xfrm>
            <a:prstGeom prst="straightConnector1">
              <a:avLst/>
            </a:prstGeom>
            <a:noFill/>
            <a:ln w="28575">
              <a:solidFill>
                <a:schemeClr val="bg1"/>
              </a:solidFill>
              <a:round/>
              <a:headEnd/>
              <a:tailEnd type="triangle" w="med" len="med"/>
            </a:ln>
            <a:effectLst>
              <a:outerShdw blurRad="50800" dist="38100" dir="18900000" algn="bl" rotWithShape="0">
                <a:prstClr val="black">
                  <a:alpha val="40000"/>
                </a:prstClr>
              </a:outerShdw>
            </a:effectLst>
          </p:spPr>
        </p:cxnSp>
        <p:cxnSp>
          <p:nvCxnSpPr>
            <p:cNvPr id="15428" name="AutoShape 170"/>
            <p:cNvCxnSpPr>
              <a:cxnSpLocks noChangeShapeType="1"/>
              <a:stCxn id="99" idx="2"/>
              <a:endCxn id="102" idx="0"/>
            </p:cNvCxnSpPr>
            <p:nvPr/>
          </p:nvCxnSpPr>
          <p:spPr bwMode="auto">
            <a:xfrm rot="16200000" flipH="1">
              <a:off x="6547609" y="2265130"/>
              <a:ext cx="608711" cy="355079"/>
            </a:xfrm>
            <a:prstGeom prst="straightConnector1">
              <a:avLst/>
            </a:prstGeom>
            <a:noFill/>
            <a:ln w="28575">
              <a:solidFill>
                <a:schemeClr val="bg1"/>
              </a:solidFill>
              <a:round/>
              <a:headEnd/>
              <a:tailEnd type="triangle" w="med" len="med"/>
            </a:ln>
          </p:spPr>
        </p:cxnSp>
        <p:cxnSp>
          <p:nvCxnSpPr>
            <p:cNvPr id="15429" name="AutoShape 171"/>
            <p:cNvCxnSpPr>
              <a:cxnSpLocks noChangeShapeType="1"/>
              <a:stCxn id="90" idx="2"/>
              <a:endCxn id="91" idx="0"/>
            </p:cNvCxnSpPr>
            <p:nvPr/>
          </p:nvCxnSpPr>
          <p:spPr bwMode="auto">
            <a:xfrm rot="5400000">
              <a:off x="3722200" y="2838487"/>
              <a:ext cx="214121" cy="554418"/>
            </a:xfrm>
            <a:prstGeom prst="straightConnector1">
              <a:avLst/>
            </a:prstGeom>
            <a:noFill/>
            <a:ln w="28575">
              <a:solidFill>
                <a:schemeClr val="bg1"/>
              </a:solidFill>
              <a:round/>
              <a:headEnd/>
              <a:tailEnd type="triangle" w="med" len="med"/>
            </a:ln>
          </p:spPr>
        </p:cxnSp>
        <p:cxnSp>
          <p:nvCxnSpPr>
            <p:cNvPr id="15430" name="AutoShape 172"/>
            <p:cNvCxnSpPr>
              <a:cxnSpLocks noChangeShapeType="1"/>
              <a:stCxn id="90" idx="2"/>
              <a:endCxn id="92" idx="0"/>
            </p:cNvCxnSpPr>
            <p:nvPr/>
          </p:nvCxnSpPr>
          <p:spPr bwMode="auto">
            <a:xfrm rot="16200000" flipH="1">
              <a:off x="4188711" y="2926394"/>
              <a:ext cx="215290" cy="379774"/>
            </a:xfrm>
            <a:prstGeom prst="straightConnector1">
              <a:avLst/>
            </a:prstGeom>
            <a:noFill/>
            <a:ln w="28575">
              <a:solidFill>
                <a:schemeClr val="bg1"/>
              </a:solidFill>
              <a:round/>
              <a:headEnd/>
              <a:tailEnd type="triangle" w="med" len="med"/>
            </a:ln>
          </p:spPr>
        </p:cxnSp>
        <p:cxnSp>
          <p:nvCxnSpPr>
            <p:cNvPr id="15431" name="AutoShape 173"/>
            <p:cNvCxnSpPr>
              <a:cxnSpLocks noChangeShapeType="1"/>
              <a:stCxn id="102" idx="2"/>
              <a:endCxn id="103" idx="0"/>
            </p:cNvCxnSpPr>
            <p:nvPr/>
          </p:nvCxnSpPr>
          <p:spPr bwMode="auto">
            <a:xfrm rot="5400000">
              <a:off x="6782076" y="2975328"/>
              <a:ext cx="214121" cy="280737"/>
            </a:xfrm>
            <a:prstGeom prst="straightConnector1">
              <a:avLst/>
            </a:prstGeom>
            <a:noFill/>
            <a:ln w="28575">
              <a:solidFill>
                <a:schemeClr val="bg1"/>
              </a:solidFill>
              <a:round/>
              <a:headEnd/>
              <a:tailEnd type="triangle" w="med" len="med"/>
            </a:ln>
          </p:spPr>
        </p:cxnSp>
        <p:cxnSp>
          <p:nvCxnSpPr>
            <p:cNvPr id="15432" name="AutoShape 174"/>
            <p:cNvCxnSpPr>
              <a:cxnSpLocks noChangeShapeType="1"/>
              <a:stCxn id="102" idx="2"/>
              <a:endCxn id="104" idx="0"/>
            </p:cNvCxnSpPr>
            <p:nvPr/>
          </p:nvCxnSpPr>
          <p:spPr bwMode="auto">
            <a:xfrm rot="16200000" flipH="1">
              <a:off x="7237037" y="2801102"/>
              <a:ext cx="215290" cy="630357"/>
            </a:xfrm>
            <a:prstGeom prst="straightConnector1">
              <a:avLst/>
            </a:prstGeom>
            <a:noFill/>
            <a:ln w="28575">
              <a:solidFill>
                <a:schemeClr val="bg1"/>
              </a:solidFill>
              <a:round/>
              <a:headEnd/>
              <a:tailEnd type="triangle" w="med" len="med"/>
            </a:ln>
          </p:spPr>
        </p:cxnSp>
      </p:grpSp>
      <p:grpSp>
        <p:nvGrpSpPr>
          <p:cNvPr id="3" name="Group 217"/>
          <p:cNvGrpSpPr>
            <a:grpSpLocks/>
          </p:cNvGrpSpPr>
          <p:nvPr/>
        </p:nvGrpSpPr>
        <p:grpSpPr bwMode="auto">
          <a:xfrm>
            <a:off x="4083050" y="3476625"/>
            <a:ext cx="3171825" cy="1701800"/>
            <a:chOff x="4083530" y="3476673"/>
            <a:chExt cx="3170561" cy="1700985"/>
          </a:xfrm>
        </p:grpSpPr>
        <p:sp>
          <p:nvSpPr>
            <p:cNvPr id="93" name="Text Box 140"/>
            <p:cNvSpPr txBox="1">
              <a:spLocks noChangeArrowheads="1"/>
            </p:cNvSpPr>
            <p:nvPr/>
          </p:nvSpPr>
          <p:spPr bwMode="auto">
            <a:xfrm>
              <a:off x="4559590" y="4276390"/>
              <a:ext cx="631573" cy="261813"/>
            </a:xfrm>
            <a:prstGeom prst="rect">
              <a:avLst/>
            </a:prstGeom>
            <a:solidFill>
              <a:schemeClr val="accent2">
                <a:lumMod val="50000"/>
              </a:schemeClr>
            </a:solidFill>
            <a:ln w="9525">
              <a:solidFill>
                <a:schemeClr val="tx1"/>
              </a:solidFill>
              <a:miter lim="800000"/>
              <a:headEnd/>
              <a:tailEnd/>
            </a:ln>
            <a:effectLst/>
          </p:spPr>
          <p:txBody>
            <a:bodyPr wrap="none">
              <a:spAutoFit/>
            </a:bodyPr>
            <a:lstStyle/>
            <a:p>
              <a:pPr algn="ctr">
                <a:defRPr/>
              </a:pPr>
              <a:r>
                <a:rPr lang="it-IT" sz="1050">
                  <a:solidFill>
                    <a:srgbClr val="FFFFFF"/>
                  </a:solidFill>
                  <a:cs typeface="Arial" pitchFamily="34" charset="0"/>
                </a:rPr>
                <a:t>Nature</a:t>
              </a:r>
            </a:p>
          </p:txBody>
        </p:sp>
        <p:sp>
          <p:nvSpPr>
            <p:cNvPr id="94" name="Text Box 141"/>
            <p:cNvSpPr txBox="1">
              <a:spLocks noChangeArrowheads="1"/>
            </p:cNvSpPr>
            <p:nvPr/>
          </p:nvSpPr>
          <p:spPr bwMode="auto">
            <a:xfrm>
              <a:off x="4096225" y="4760346"/>
              <a:ext cx="802955" cy="415726"/>
            </a:xfrm>
            <a:prstGeom prst="rect">
              <a:avLst/>
            </a:prstGeom>
            <a:solidFill>
              <a:srgbClr val="00B05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Not guilty</a:t>
              </a:r>
            </a:p>
            <a:p>
              <a:pPr algn="ctr">
                <a:defRPr/>
              </a:pPr>
              <a:r>
                <a:rPr lang="it-IT" sz="1050">
                  <a:solidFill>
                    <a:srgbClr val="FFFFFF"/>
                  </a:solidFill>
                  <a:cs typeface="Arial" pitchFamily="34" charset="0"/>
                </a:rPr>
                <a:t>(correct)</a:t>
              </a:r>
            </a:p>
          </p:txBody>
        </p:sp>
        <p:sp>
          <p:nvSpPr>
            <p:cNvPr id="95" name="Text Box 142"/>
            <p:cNvSpPr txBox="1">
              <a:spLocks noChangeArrowheads="1"/>
            </p:cNvSpPr>
            <p:nvPr/>
          </p:nvSpPr>
          <p:spPr bwMode="auto">
            <a:xfrm>
              <a:off x="4964242" y="4761932"/>
              <a:ext cx="661723" cy="415726"/>
            </a:xfrm>
            <a:prstGeom prst="rect">
              <a:avLst/>
            </a:prstGeom>
            <a:solidFill>
              <a:srgbClr val="C0000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Guilty</a:t>
              </a:r>
            </a:p>
            <a:p>
              <a:pPr algn="ctr">
                <a:defRPr/>
              </a:pPr>
              <a:r>
                <a:rPr lang="it-IT" sz="1050">
                  <a:solidFill>
                    <a:srgbClr val="FFFFFF"/>
                  </a:solidFill>
                  <a:cs typeface="Arial" pitchFamily="34" charset="0"/>
                </a:rPr>
                <a:t>(Type I)</a:t>
              </a:r>
            </a:p>
          </p:txBody>
        </p:sp>
        <p:sp>
          <p:nvSpPr>
            <p:cNvPr id="96" name="Text Box 143"/>
            <p:cNvSpPr txBox="1">
              <a:spLocks noChangeArrowheads="1"/>
            </p:cNvSpPr>
            <p:nvPr/>
          </p:nvSpPr>
          <p:spPr bwMode="auto">
            <a:xfrm>
              <a:off x="5956033" y="4274804"/>
              <a:ext cx="633161" cy="261812"/>
            </a:xfrm>
            <a:prstGeom prst="rect">
              <a:avLst/>
            </a:prstGeom>
            <a:solidFill>
              <a:schemeClr val="accent2">
                <a:lumMod val="50000"/>
              </a:schemeClr>
            </a:solidFill>
            <a:ln w="9525">
              <a:solidFill>
                <a:schemeClr val="tx1"/>
              </a:solidFill>
              <a:miter lim="800000"/>
              <a:headEnd/>
              <a:tailEnd/>
            </a:ln>
            <a:effectLst/>
          </p:spPr>
          <p:txBody>
            <a:bodyPr wrap="none">
              <a:spAutoFit/>
            </a:bodyPr>
            <a:lstStyle/>
            <a:p>
              <a:pPr algn="ctr">
                <a:defRPr/>
              </a:pPr>
              <a:r>
                <a:rPr lang="it-IT" sz="1050">
                  <a:solidFill>
                    <a:srgbClr val="FFFFFF"/>
                  </a:solidFill>
                  <a:cs typeface="Arial" pitchFamily="34" charset="0"/>
                </a:rPr>
                <a:t>Nature</a:t>
              </a:r>
            </a:p>
          </p:txBody>
        </p:sp>
        <p:sp>
          <p:nvSpPr>
            <p:cNvPr id="97" name="Text Box 144"/>
            <p:cNvSpPr txBox="1">
              <a:spLocks noChangeArrowheads="1"/>
            </p:cNvSpPr>
            <p:nvPr/>
          </p:nvSpPr>
          <p:spPr bwMode="auto">
            <a:xfrm>
              <a:off x="5683092" y="4760346"/>
              <a:ext cx="733133" cy="415726"/>
            </a:xfrm>
            <a:prstGeom prst="rect">
              <a:avLst/>
            </a:prstGeom>
            <a:solidFill>
              <a:srgbClr val="00B05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Guilty</a:t>
              </a:r>
            </a:p>
            <a:p>
              <a:pPr algn="ctr">
                <a:defRPr/>
              </a:pPr>
              <a:r>
                <a:rPr lang="it-IT" sz="1050">
                  <a:solidFill>
                    <a:srgbClr val="FFFFFF"/>
                  </a:solidFill>
                  <a:cs typeface="Arial" pitchFamily="34" charset="0"/>
                </a:rPr>
                <a:t>(correct)</a:t>
              </a:r>
            </a:p>
          </p:txBody>
        </p:sp>
        <p:sp>
          <p:nvSpPr>
            <p:cNvPr id="98" name="Text Box 145"/>
            <p:cNvSpPr txBox="1">
              <a:spLocks noChangeArrowheads="1"/>
            </p:cNvSpPr>
            <p:nvPr/>
          </p:nvSpPr>
          <p:spPr bwMode="auto">
            <a:xfrm>
              <a:off x="6451136" y="4760346"/>
              <a:ext cx="802955" cy="415726"/>
            </a:xfrm>
            <a:prstGeom prst="rect">
              <a:avLst/>
            </a:prstGeom>
            <a:solidFill>
              <a:srgbClr val="C0000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defRPr/>
              </a:pPr>
              <a:r>
                <a:rPr lang="it-IT" sz="1050">
                  <a:solidFill>
                    <a:srgbClr val="FFFFFF"/>
                  </a:solidFill>
                  <a:cs typeface="Arial" pitchFamily="34" charset="0"/>
                </a:rPr>
                <a:t>Not guilty</a:t>
              </a:r>
            </a:p>
            <a:p>
              <a:pPr algn="ctr">
                <a:defRPr/>
              </a:pPr>
              <a:r>
                <a:rPr lang="it-IT" sz="1050">
                  <a:solidFill>
                    <a:srgbClr val="FFFFFF"/>
                  </a:solidFill>
                  <a:cs typeface="Arial" pitchFamily="34" charset="0"/>
                </a:rPr>
                <a:t>(Type II)</a:t>
              </a:r>
            </a:p>
          </p:txBody>
        </p:sp>
        <p:cxnSp>
          <p:nvCxnSpPr>
            <p:cNvPr id="115" name="AutoShape 175"/>
            <p:cNvCxnSpPr>
              <a:cxnSpLocks noChangeShapeType="1"/>
              <a:stCxn id="92" idx="2"/>
              <a:endCxn id="93" idx="0"/>
            </p:cNvCxnSpPr>
            <p:nvPr/>
          </p:nvCxnSpPr>
          <p:spPr bwMode="auto">
            <a:xfrm rot="16200000" flipH="1">
              <a:off x="4281921" y="3682934"/>
              <a:ext cx="798130" cy="388783"/>
            </a:xfrm>
            <a:prstGeom prst="straightConnector1">
              <a:avLst/>
            </a:prstGeom>
            <a:noFill/>
            <a:ln w="28575">
              <a:solidFill>
                <a:schemeClr val="bg1"/>
              </a:solidFill>
              <a:round/>
              <a:headEnd/>
              <a:tailEnd type="triangle" w="med" len="med"/>
            </a:ln>
            <a:effectLst>
              <a:outerShdw blurRad="50800" dist="38100" dir="18900000" algn="bl" rotWithShape="0">
                <a:prstClr val="black">
                  <a:alpha val="40000"/>
                </a:prstClr>
              </a:outerShdw>
            </a:effectLst>
          </p:spPr>
        </p:cxnSp>
        <p:cxnSp>
          <p:nvCxnSpPr>
            <p:cNvPr id="116" name="AutoShape 176"/>
            <p:cNvCxnSpPr>
              <a:cxnSpLocks noChangeShapeType="1"/>
              <a:stCxn id="103" idx="2"/>
              <a:endCxn id="96" idx="0"/>
            </p:cNvCxnSpPr>
            <p:nvPr/>
          </p:nvCxnSpPr>
          <p:spPr bwMode="auto">
            <a:xfrm rot="5400000">
              <a:off x="6112371" y="3637709"/>
              <a:ext cx="798131" cy="476060"/>
            </a:xfrm>
            <a:prstGeom prst="straightConnector1">
              <a:avLst/>
            </a:prstGeom>
            <a:noFill/>
            <a:ln w="28575">
              <a:solidFill>
                <a:schemeClr val="bg1"/>
              </a:solidFill>
              <a:round/>
              <a:headEnd/>
              <a:tailEnd type="triangle" w="med" len="med"/>
            </a:ln>
            <a:effectLst>
              <a:outerShdw blurRad="50800" dist="38100" dir="18900000" algn="bl" rotWithShape="0">
                <a:prstClr val="black">
                  <a:alpha val="40000"/>
                </a:prstClr>
              </a:outerShdw>
            </a:effectLst>
          </p:spPr>
        </p:cxnSp>
        <p:sp>
          <p:nvSpPr>
            <p:cNvPr id="117" name="Text Box 177"/>
            <p:cNvSpPr txBox="1">
              <a:spLocks noChangeArrowheads="1"/>
            </p:cNvSpPr>
            <p:nvPr/>
          </p:nvSpPr>
          <p:spPr bwMode="auto">
            <a:xfrm>
              <a:off x="4083530" y="3708337"/>
              <a:ext cx="2813516" cy="277680"/>
            </a:xfrm>
            <a:prstGeom prst="rect">
              <a:avLst/>
            </a:prstGeom>
            <a:solidFill>
              <a:schemeClr val="tx1">
                <a:lumMod val="50000"/>
                <a:lumOff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a:spAutoFit/>
            </a:bodyPr>
            <a:lstStyle/>
            <a:p>
              <a:pPr algn="ctr">
                <a:defRPr/>
              </a:pPr>
              <a:r>
                <a:rPr lang="it-IT" sz="1200">
                  <a:solidFill>
                    <a:srgbClr val="FFFFFF"/>
                  </a:solidFill>
                  <a:cs typeface="Arial" pitchFamily="34" charset="0"/>
                </a:rPr>
                <a:t>NCA (public enforcement)</a:t>
              </a:r>
            </a:p>
          </p:txBody>
        </p:sp>
        <p:cxnSp>
          <p:nvCxnSpPr>
            <p:cNvPr id="15409" name="AutoShape 178"/>
            <p:cNvCxnSpPr>
              <a:cxnSpLocks noChangeShapeType="1"/>
              <a:stCxn id="93" idx="2"/>
              <a:endCxn id="94" idx="0"/>
            </p:cNvCxnSpPr>
            <p:nvPr/>
          </p:nvCxnSpPr>
          <p:spPr bwMode="auto">
            <a:xfrm rot="5400000">
              <a:off x="4574518" y="4460410"/>
              <a:ext cx="223470" cy="377691"/>
            </a:xfrm>
            <a:prstGeom prst="straightConnector1">
              <a:avLst/>
            </a:prstGeom>
            <a:noFill/>
            <a:ln w="28575">
              <a:solidFill>
                <a:schemeClr val="bg1"/>
              </a:solidFill>
              <a:round/>
              <a:headEnd/>
              <a:tailEnd type="triangle" w="med" len="med"/>
            </a:ln>
          </p:spPr>
        </p:cxnSp>
        <p:cxnSp>
          <p:nvCxnSpPr>
            <p:cNvPr id="15410" name="AutoShape 179"/>
            <p:cNvCxnSpPr>
              <a:cxnSpLocks noChangeShapeType="1"/>
              <a:stCxn id="93" idx="2"/>
              <a:endCxn id="95" idx="0"/>
            </p:cNvCxnSpPr>
            <p:nvPr/>
          </p:nvCxnSpPr>
          <p:spPr bwMode="auto">
            <a:xfrm rot="16200000" flipH="1">
              <a:off x="4972925" y="4439692"/>
              <a:ext cx="224640" cy="420295"/>
            </a:xfrm>
            <a:prstGeom prst="straightConnector1">
              <a:avLst/>
            </a:prstGeom>
            <a:noFill/>
            <a:ln w="28575">
              <a:solidFill>
                <a:schemeClr val="bg1"/>
              </a:solidFill>
              <a:round/>
              <a:headEnd/>
              <a:tailEnd type="triangle" w="med" len="med"/>
            </a:ln>
          </p:spPr>
        </p:cxnSp>
        <p:cxnSp>
          <p:nvCxnSpPr>
            <p:cNvPr id="15411" name="AutoShape 180"/>
            <p:cNvCxnSpPr>
              <a:cxnSpLocks noChangeShapeType="1"/>
              <a:stCxn id="96" idx="2"/>
              <a:endCxn id="97" idx="0"/>
            </p:cNvCxnSpPr>
            <p:nvPr/>
          </p:nvCxnSpPr>
          <p:spPr bwMode="auto">
            <a:xfrm rot="5400000">
              <a:off x="6049421" y="4536487"/>
              <a:ext cx="223471" cy="223198"/>
            </a:xfrm>
            <a:prstGeom prst="straightConnector1">
              <a:avLst/>
            </a:prstGeom>
            <a:noFill/>
            <a:ln w="28575">
              <a:solidFill>
                <a:schemeClr val="bg1"/>
              </a:solidFill>
              <a:round/>
              <a:headEnd/>
              <a:tailEnd type="triangle" w="med" len="med"/>
            </a:ln>
          </p:spPr>
        </p:cxnSp>
        <p:cxnSp>
          <p:nvCxnSpPr>
            <p:cNvPr id="15412" name="AutoShape 181"/>
            <p:cNvCxnSpPr>
              <a:cxnSpLocks noChangeShapeType="1"/>
              <a:stCxn id="96" idx="2"/>
              <a:endCxn id="98" idx="0"/>
            </p:cNvCxnSpPr>
            <p:nvPr/>
          </p:nvCxnSpPr>
          <p:spPr bwMode="auto">
            <a:xfrm rot="16200000" flipH="1">
              <a:off x="6450246" y="4358859"/>
              <a:ext cx="224640" cy="579623"/>
            </a:xfrm>
            <a:prstGeom prst="straightConnector1">
              <a:avLst/>
            </a:prstGeom>
            <a:noFill/>
            <a:ln w="28575">
              <a:solidFill>
                <a:schemeClr val="bg1"/>
              </a:solidFill>
              <a:round/>
              <a:headEnd/>
              <a:tailEnd type="triangle" w="med" len="med"/>
            </a:ln>
          </p:spPr>
        </p:cxnSp>
      </p:grpSp>
      <p:grpSp>
        <p:nvGrpSpPr>
          <p:cNvPr id="4" name="Group 215"/>
          <p:cNvGrpSpPr>
            <a:grpSpLocks/>
          </p:cNvGrpSpPr>
          <p:nvPr/>
        </p:nvGrpSpPr>
        <p:grpSpPr bwMode="auto">
          <a:xfrm>
            <a:off x="4633913" y="1541463"/>
            <a:ext cx="2039937" cy="342900"/>
            <a:chOff x="4634504" y="1541445"/>
            <a:chExt cx="2039920" cy="342954"/>
          </a:xfrm>
        </p:grpSpPr>
        <p:cxnSp>
          <p:nvCxnSpPr>
            <p:cNvPr id="15396" name="AutoShape 165"/>
            <p:cNvCxnSpPr>
              <a:cxnSpLocks noChangeShapeType="1"/>
              <a:stCxn id="86" idx="2"/>
              <a:endCxn id="87" idx="0"/>
            </p:cNvCxnSpPr>
            <p:nvPr/>
          </p:nvCxnSpPr>
          <p:spPr bwMode="auto">
            <a:xfrm rot="5400000">
              <a:off x="5019663" y="1260738"/>
              <a:ext cx="238502" cy="1008820"/>
            </a:xfrm>
            <a:prstGeom prst="straightConnector1">
              <a:avLst/>
            </a:prstGeom>
            <a:noFill/>
            <a:ln w="28575">
              <a:solidFill>
                <a:schemeClr val="bg1"/>
              </a:solidFill>
              <a:round/>
              <a:headEnd/>
              <a:tailEnd type="triangle" w="med" len="med"/>
            </a:ln>
          </p:spPr>
        </p:cxnSp>
        <p:cxnSp>
          <p:nvCxnSpPr>
            <p:cNvPr id="15397" name="AutoShape 166"/>
            <p:cNvCxnSpPr>
              <a:cxnSpLocks noChangeShapeType="1"/>
              <a:stCxn id="86" idx="2"/>
              <a:endCxn id="99" idx="0"/>
            </p:cNvCxnSpPr>
            <p:nvPr/>
          </p:nvCxnSpPr>
          <p:spPr bwMode="auto">
            <a:xfrm rot="16200000" flipH="1">
              <a:off x="6039623" y="1249597"/>
              <a:ext cx="238502" cy="1031101"/>
            </a:xfrm>
            <a:prstGeom prst="straightConnector1">
              <a:avLst/>
            </a:prstGeom>
            <a:noFill/>
            <a:ln w="28575">
              <a:solidFill>
                <a:schemeClr val="bg1"/>
              </a:solidFill>
              <a:round/>
              <a:headEnd/>
              <a:tailEnd type="triangle" w="med" len="med"/>
            </a:ln>
          </p:spPr>
        </p:cxnSp>
        <p:sp>
          <p:nvSpPr>
            <p:cNvPr id="122" name="Text Box 188"/>
            <p:cNvSpPr txBox="1">
              <a:spLocks noChangeArrowheads="1"/>
            </p:cNvSpPr>
            <p:nvPr/>
          </p:nvSpPr>
          <p:spPr bwMode="auto">
            <a:xfrm rot="20930223">
              <a:off x="4718640" y="1541445"/>
              <a:ext cx="531809" cy="261978"/>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Legal</a:t>
              </a:r>
            </a:p>
          </p:txBody>
        </p:sp>
        <p:sp>
          <p:nvSpPr>
            <p:cNvPr id="123" name="Text Box 189"/>
            <p:cNvSpPr txBox="1">
              <a:spLocks noChangeArrowheads="1"/>
            </p:cNvSpPr>
            <p:nvPr/>
          </p:nvSpPr>
          <p:spPr bwMode="auto">
            <a:xfrm rot="441093">
              <a:off x="5964818" y="1544621"/>
              <a:ext cx="565145" cy="254040"/>
            </a:xfrm>
            <a:prstGeom prst="rect">
              <a:avLst/>
            </a:prstGeom>
            <a:noFill/>
            <a:ln w="9525">
              <a:noFill/>
              <a:miter lim="800000"/>
              <a:headEnd/>
              <a:tailEnd/>
            </a:ln>
            <a:effectLst/>
          </p:spPr>
          <p:txBody>
            <a:bodyPr wrap="none">
              <a:spAutoFit/>
            </a:bodyPr>
            <a:lstStyle/>
            <a:p>
              <a:pPr algn="ctr">
                <a:defRPr/>
              </a:pPr>
              <a:r>
                <a:rPr lang="it-IT" sz="1050">
                  <a:solidFill>
                    <a:srgbClr val="FFFFFF"/>
                  </a:solidFill>
                  <a:cs typeface="Arial" pitchFamily="34" charset="0"/>
                </a:rPr>
                <a:t>Illegal</a:t>
              </a:r>
            </a:p>
          </p:txBody>
        </p:sp>
      </p:grpSp>
      <p:grpSp>
        <p:nvGrpSpPr>
          <p:cNvPr id="5" name="Group 219"/>
          <p:cNvGrpSpPr>
            <a:grpSpLocks/>
          </p:cNvGrpSpPr>
          <p:nvPr/>
        </p:nvGrpSpPr>
        <p:grpSpPr bwMode="auto">
          <a:xfrm>
            <a:off x="2716213" y="5313363"/>
            <a:ext cx="6413500" cy="1498600"/>
            <a:chOff x="2715711" y="5314121"/>
            <a:chExt cx="6414554" cy="1497842"/>
          </a:xfrm>
        </p:grpSpPr>
        <p:sp>
          <p:nvSpPr>
            <p:cNvPr id="15374" name="Rettangolo 4"/>
            <p:cNvSpPr>
              <a:spLocks noChangeArrowheads="1"/>
            </p:cNvSpPr>
            <p:nvPr/>
          </p:nvSpPr>
          <p:spPr bwMode="auto">
            <a:xfrm>
              <a:off x="8190465" y="5922963"/>
              <a:ext cx="939800" cy="889000"/>
            </a:xfrm>
            <a:prstGeom prst="rect">
              <a:avLst/>
            </a:prstGeom>
            <a:solidFill>
              <a:schemeClr val="tx1"/>
            </a:solidFill>
            <a:ln w="9525" algn="ctr">
              <a:noFill/>
              <a:round/>
              <a:headEnd/>
              <a:tailEnd/>
            </a:ln>
          </p:spPr>
          <p:txBody>
            <a:bodyPr/>
            <a:lstStyle/>
            <a:p>
              <a:pPr algn="ctr">
                <a:lnSpc>
                  <a:spcPct val="90000"/>
                </a:lnSpc>
                <a:spcBef>
                  <a:spcPct val="30000"/>
                </a:spcBef>
                <a:buClr>
                  <a:srgbClr val="FFFFFF"/>
                </a:buClr>
                <a:buSzPct val="100000"/>
                <a:buFont typeface="Wingdings" pitchFamily="2" charset="2"/>
                <a:buChar char="•"/>
              </a:pPr>
              <a:endParaRPr lang="it-IT">
                <a:solidFill>
                  <a:srgbClr val="FFFFFF"/>
                </a:solidFill>
              </a:endParaRPr>
            </a:p>
          </p:txBody>
        </p:sp>
        <p:sp>
          <p:nvSpPr>
            <p:cNvPr id="214" name="Rectangle 213"/>
            <p:cNvSpPr/>
            <p:nvPr/>
          </p:nvSpPr>
          <p:spPr bwMode="auto">
            <a:xfrm>
              <a:off x="2717298" y="5314121"/>
              <a:ext cx="6095415" cy="1470868"/>
            </a:xfrm>
            <a:prstGeom prst="rect">
              <a:avLst/>
            </a:prstGeom>
            <a:solidFill>
              <a:schemeClr val="bg2">
                <a:lumMod val="50000"/>
              </a:schemeClr>
            </a:solidFill>
            <a:ln w="9525" cap="flat" cmpd="sng" algn="ctr">
              <a:solidFill>
                <a:schemeClr val="bg1"/>
              </a:solidFill>
              <a:prstDash val="dash"/>
              <a:round/>
              <a:headEnd type="none" w="med" len="med"/>
              <a:tailEnd type="none" w="med" len="med"/>
            </a:ln>
            <a:effectLst/>
          </p:spPr>
          <p:txBody>
            <a:bodyPr/>
            <a:lstStyle/>
            <a:p>
              <a:pPr algn="ctr">
                <a:lnSpc>
                  <a:spcPct val="90000"/>
                </a:lnSpc>
                <a:spcBef>
                  <a:spcPct val="30000"/>
                </a:spcBef>
                <a:buClr>
                  <a:srgbClr val="FFFFFF"/>
                </a:buClr>
                <a:buSzPct val="100000"/>
                <a:buFont typeface="Wingdings" pitchFamily="2" charset="2"/>
                <a:buChar char="•"/>
                <a:defRPr/>
              </a:pPr>
              <a:endParaRPr lang="it-IT">
                <a:solidFill>
                  <a:srgbClr val="FFFFFF"/>
                </a:solidFill>
                <a:cs typeface="Arial" pitchFamily="34" charset="0"/>
              </a:endParaRPr>
            </a:p>
          </p:txBody>
        </p:sp>
        <p:sp>
          <p:nvSpPr>
            <p:cNvPr id="177" name="Text Box 56"/>
            <p:cNvSpPr txBox="1">
              <a:spLocks noChangeArrowheads="1"/>
            </p:cNvSpPr>
            <p:nvPr/>
          </p:nvSpPr>
          <p:spPr bwMode="auto">
            <a:xfrm>
              <a:off x="3199978" y="5439470"/>
              <a:ext cx="701790" cy="260218"/>
            </a:xfrm>
            <a:prstGeom prst="rect">
              <a:avLst/>
            </a:prstGeom>
            <a:solidFill>
              <a:schemeClr val="tx1">
                <a:lumMod val="50000"/>
                <a:lumOff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Player 2</a:t>
              </a:r>
            </a:p>
          </p:txBody>
        </p:sp>
        <p:sp>
          <p:nvSpPr>
            <p:cNvPr id="178" name="Text Box 57"/>
            <p:cNvSpPr txBox="1">
              <a:spLocks noChangeArrowheads="1"/>
            </p:cNvSpPr>
            <p:nvPr/>
          </p:nvSpPr>
          <p:spPr bwMode="auto">
            <a:xfrm>
              <a:off x="7302752" y="5439470"/>
              <a:ext cx="703379" cy="261806"/>
            </a:xfrm>
            <a:prstGeom prst="rect">
              <a:avLst/>
            </a:prstGeom>
            <a:solidFill>
              <a:schemeClr val="tx1">
                <a:lumMod val="50000"/>
                <a:lumOff val="50000"/>
              </a:schemeClr>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Player 2</a:t>
              </a:r>
            </a:p>
          </p:txBody>
        </p:sp>
        <p:sp>
          <p:nvSpPr>
            <p:cNvPr id="15378" name="Text Box 58"/>
            <p:cNvSpPr txBox="1">
              <a:spLocks noChangeArrowheads="1"/>
            </p:cNvSpPr>
            <p:nvPr/>
          </p:nvSpPr>
          <p:spPr bwMode="auto">
            <a:xfrm>
              <a:off x="2715711" y="5832970"/>
              <a:ext cx="827223" cy="261806"/>
            </a:xfrm>
            <a:prstGeom prst="rect">
              <a:avLst/>
            </a:prstGeom>
            <a:noFill/>
            <a:ln w="9525">
              <a:noFill/>
              <a:miter lim="800000"/>
              <a:headEnd/>
              <a:tailEnd/>
            </a:ln>
          </p:spPr>
          <p:txBody>
            <a:bodyPr>
              <a:spAutoFit/>
            </a:bodyPr>
            <a:lstStyle/>
            <a:p>
              <a:pPr algn="ctr"/>
              <a:r>
                <a:rPr lang="it-IT" sz="1100">
                  <a:solidFill>
                    <a:srgbClr val="FFFFFF"/>
                  </a:solidFill>
                </a:rPr>
                <a:t>No action</a:t>
              </a:r>
            </a:p>
          </p:txBody>
        </p:sp>
        <p:sp>
          <p:nvSpPr>
            <p:cNvPr id="15379" name="Text Box 59"/>
            <p:cNvSpPr txBox="1">
              <a:spLocks noChangeArrowheads="1"/>
            </p:cNvSpPr>
            <p:nvPr/>
          </p:nvSpPr>
          <p:spPr bwMode="auto">
            <a:xfrm>
              <a:off x="3901768" y="5834558"/>
              <a:ext cx="622402" cy="260218"/>
            </a:xfrm>
            <a:prstGeom prst="rect">
              <a:avLst/>
            </a:prstGeom>
            <a:noFill/>
            <a:ln w="9525">
              <a:noFill/>
              <a:miter lim="800000"/>
              <a:headEnd/>
              <a:tailEnd/>
            </a:ln>
          </p:spPr>
          <p:txBody>
            <a:bodyPr wrap="none">
              <a:spAutoFit/>
            </a:bodyPr>
            <a:lstStyle/>
            <a:p>
              <a:pPr algn="ctr"/>
              <a:r>
                <a:rPr lang="it-IT" sz="1100">
                  <a:solidFill>
                    <a:srgbClr val="FFFFFF"/>
                  </a:solidFill>
                </a:rPr>
                <a:t>Action</a:t>
              </a:r>
            </a:p>
          </p:txBody>
        </p:sp>
        <p:sp>
          <p:nvSpPr>
            <p:cNvPr id="15380" name="Text Box 60"/>
            <p:cNvSpPr txBox="1">
              <a:spLocks noChangeArrowheads="1"/>
            </p:cNvSpPr>
            <p:nvPr/>
          </p:nvSpPr>
          <p:spPr bwMode="auto">
            <a:xfrm>
              <a:off x="6972497" y="5834558"/>
              <a:ext cx="623991" cy="261805"/>
            </a:xfrm>
            <a:prstGeom prst="rect">
              <a:avLst/>
            </a:prstGeom>
            <a:noFill/>
            <a:ln w="9525">
              <a:noFill/>
              <a:miter lim="800000"/>
              <a:headEnd/>
              <a:tailEnd/>
            </a:ln>
          </p:spPr>
          <p:txBody>
            <a:bodyPr wrap="none">
              <a:spAutoFit/>
            </a:bodyPr>
            <a:lstStyle/>
            <a:p>
              <a:pPr algn="ctr"/>
              <a:r>
                <a:rPr lang="it-IT" sz="1100">
                  <a:solidFill>
                    <a:srgbClr val="FFFFFF"/>
                  </a:solidFill>
                </a:rPr>
                <a:t>Action</a:t>
              </a:r>
            </a:p>
          </p:txBody>
        </p:sp>
        <p:sp>
          <p:nvSpPr>
            <p:cNvPr id="15381" name="Text Box 61"/>
            <p:cNvSpPr txBox="1">
              <a:spLocks noChangeArrowheads="1"/>
            </p:cNvSpPr>
            <p:nvPr/>
          </p:nvSpPr>
          <p:spPr bwMode="auto">
            <a:xfrm>
              <a:off x="7867995" y="5836144"/>
              <a:ext cx="828811" cy="261806"/>
            </a:xfrm>
            <a:prstGeom prst="rect">
              <a:avLst/>
            </a:prstGeom>
            <a:noFill/>
            <a:ln w="9525">
              <a:noFill/>
              <a:miter lim="800000"/>
              <a:headEnd/>
              <a:tailEnd/>
            </a:ln>
          </p:spPr>
          <p:txBody>
            <a:bodyPr wrap="none">
              <a:spAutoFit/>
            </a:bodyPr>
            <a:lstStyle/>
            <a:p>
              <a:pPr algn="ctr"/>
              <a:r>
                <a:rPr lang="it-IT" sz="1100">
                  <a:solidFill>
                    <a:srgbClr val="FFFFFF"/>
                  </a:solidFill>
                </a:rPr>
                <a:t>No action</a:t>
              </a:r>
            </a:p>
          </p:txBody>
        </p:sp>
        <p:sp>
          <p:nvSpPr>
            <p:cNvPr id="184" name="Text Box 63"/>
            <p:cNvSpPr txBox="1">
              <a:spLocks noChangeArrowheads="1"/>
            </p:cNvSpPr>
            <p:nvPr/>
          </p:nvSpPr>
          <p:spPr bwMode="auto">
            <a:xfrm>
              <a:off x="3374631" y="6329607"/>
              <a:ext cx="835162" cy="429994"/>
            </a:xfrm>
            <a:prstGeom prst="rect">
              <a:avLst/>
            </a:prstGeom>
            <a:solidFill>
              <a:srgbClr val="00B05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Not guilty</a:t>
              </a:r>
            </a:p>
            <a:p>
              <a:pPr algn="ctr">
                <a:buFont typeface="Wingdings" pitchFamily="2" charset="2"/>
                <a:buNone/>
                <a:defRPr/>
              </a:pPr>
              <a:r>
                <a:rPr lang="it-IT" sz="1050">
                  <a:solidFill>
                    <a:srgbClr val="FFFFFF"/>
                  </a:solidFill>
                  <a:cs typeface="Arial" pitchFamily="34" charset="0"/>
                </a:rPr>
                <a:t>(correct)</a:t>
              </a:r>
            </a:p>
          </p:txBody>
        </p:sp>
        <p:sp>
          <p:nvSpPr>
            <p:cNvPr id="185" name="Text Box 64"/>
            <p:cNvSpPr txBox="1">
              <a:spLocks noChangeArrowheads="1"/>
            </p:cNvSpPr>
            <p:nvPr/>
          </p:nvSpPr>
          <p:spPr bwMode="auto">
            <a:xfrm>
              <a:off x="4309823" y="6329607"/>
              <a:ext cx="684324" cy="431582"/>
            </a:xfrm>
            <a:prstGeom prst="rect">
              <a:avLst/>
            </a:prstGeom>
            <a:solidFill>
              <a:srgbClr val="C0000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Guilty</a:t>
              </a:r>
            </a:p>
            <a:p>
              <a:pPr algn="ctr">
                <a:buFont typeface="Wingdings" pitchFamily="2" charset="2"/>
                <a:buNone/>
                <a:defRPr/>
              </a:pPr>
              <a:r>
                <a:rPr lang="it-IT" sz="1050">
                  <a:solidFill>
                    <a:srgbClr val="FFFFFF"/>
                  </a:solidFill>
                  <a:cs typeface="Arial" pitchFamily="34" charset="0"/>
                </a:rPr>
                <a:t>(Type I)</a:t>
              </a:r>
            </a:p>
          </p:txBody>
        </p:sp>
        <p:sp>
          <p:nvSpPr>
            <p:cNvPr id="187" name="Text Box 66"/>
            <p:cNvSpPr txBox="1">
              <a:spLocks noChangeArrowheads="1"/>
            </p:cNvSpPr>
            <p:nvPr/>
          </p:nvSpPr>
          <p:spPr bwMode="auto">
            <a:xfrm>
              <a:off x="6470765" y="6329607"/>
              <a:ext cx="755774" cy="429994"/>
            </a:xfrm>
            <a:prstGeom prst="rect">
              <a:avLst/>
            </a:prstGeom>
            <a:solidFill>
              <a:srgbClr val="00B05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Guilty</a:t>
              </a:r>
            </a:p>
            <a:p>
              <a:pPr algn="ctr">
                <a:buFont typeface="Wingdings" pitchFamily="2" charset="2"/>
                <a:buNone/>
                <a:defRPr/>
              </a:pPr>
              <a:r>
                <a:rPr lang="it-IT" sz="1050">
                  <a:solidFill>
                    <a:srgbClr val="FFFFFF"/>
                  </a:solidFill>
                  <a:cs typeface="Arial" pitchFamily="34" charset="0"/>
                </a:rPr>
                <a:t>(correct)</a:t>
              </a:r>
            </a:p>
          </p:txBody>
        </p:sp>
        <p:sp>
          <p:nvSpPr>
            <p:cNvPr id="188" name="Text Box 67"/>
            <p:cNvSpPr txBox="1">
              <a:spLocks noChangeArrowheads="1"/>
            </p:cNvSpPr>
            <p:nvPr/>
          </p:nvSpPr>
          <p:spPr bwMode="auto">
            <a:xfrm>
              <a:off x="7299576" y="6329607"/>
              <a:ext cx="803407" cy="415715"/>
            </a:xfrm>
            <a:prstGeom prst="rect">
              <a:avLst/>
            </a:prstGeom>
            <a:solidFill>
              <a:srgbClr val="C00000"/>
            </a:solidFill>
            <a:ln w="9525">
              <a:solidFill>
                <a:schemeClr val="tx1"/>
              </a:solidFill>
              <a:miter lim="800000"/>
              <a:headEnd/>
              <a:tailEnd/>
            </a:ln>
            <a:effectLst>
              <a:outerShdw blurRad="50800" dist="38100" dir="18900000" algn="bl" rotWithShape="0">
                <a:prstClr val="black">
                  <a:alpha val="40000"/>
                </a:prstClr>
              </a:outerShdw>
            </a:effectLst>
          </p:spPr>
          <p:txBody>
            <a:bodyPr wrap="none">
              <a:spAutoFit/>
            </a:bodyPr>
            <a:lstStyle/>
            <a:p>
              <a:pPr algn="ctr">
                <a:buFont typeface="Wingdings" pitchFamily="2" charset="2"/>
                <a:buNone/>
                <a:defRPr/>
              </a:pPr>
              <a:r>
                <a:rPr lang="it-IT" sz="1050">
                  <a:solidFill>
                    <a:srgbClr val="FFFFFF"/>
                  </a:solidFill>
                  <a:cs typeface="Arial" pitchFamily="34" charset="0"/>
                </a:rPr>
                <a:t>Not guilty</a:t>
              </a:r>
            </a:p>
            <a:p>
              <a:pPr algn="ctr">
                <a:buFont typeface="Wingdings" pitchFamily="2" charset="2"/>
                <a:buNone/>
                <a:defRPr/>
              </a:pPr>
              <a:r>
                <a:rPr lang="it-IT" sz="1050">
                  <a:solidFill>
                    <a:srgbClr val="FFFFFF"/>
                  </a:solidFill>
                  <a:cs typeface="Arial" pitchFamily="34" charset="0"/>
                </a:rPr>
                <a:t>(Type II)</a:t>
              </a:r>
            </a:p>
          </p:txBody>
        </p:sp>
        <p:sp>
          <p:nvSpPr>
            <p:cNvPr id="15386" name="Text Box 68"/>
            <p:cNvSpPr txBox="1">
              <a:spLocks noChangeArrowheads="1"/>
            </p:cNvSpPr>
            <p:nvPr/>
          </p:nvSpPr>
          <p:spPr bwMode="auto">
            <a:xfrm>
              <a:off x="5102115" y="5812344"/>
              <a:ext cx="1216225" cy="261805"/>
            </a:xfrm>
            <a:prstGeom prst="rect">
              <a:avLst/>
            </a:prstGeom>
            <a:noFill/>
            <a:ln w="9525">
              <a:noFill/>
              <a:miter lim="800000"/>
              <a:headEnd/>
              <a:tailEnd/>
            </a:ln>
          </p:spPr>
          <p:txBody>
            <a:bodyPr wrap="none">
              <a:spAutoFit/>
            </a:bodyPr>
            <a:lstStyle/>
            <a:p>
              <a:pPr algn="ctr"/>
              <a:r>
                <a:rPr lang="it-IT" sz="1100">
                  <a:solidFill>
                    <a:srgbClr val="FFFFFF"/>
                  </a:solidFill>
                </a:rPr>
                <a:t>Follow-on suits</a:t>
              </a:r>
            </a:p>
          </p:txBody>
        </p:sp>
        <p:cxnSp>
          <p:nvCxnSpPr>
            <p:cNvPr id="15387" name="AutoShape 85"/>
            <p:cNvCxnSpPr>
              <a:cxnSpLocks noChangeShapeType="1"/>
              <a:stCxn id="177" idx="2"/>
              <a:endCxn id="15378" idx="0"/>
            </p:cNvCxnSpPr>
            <p:nvPr/>
          </p:nvCxnSpPr>
          <p:spPr bwMode="auto">
            <a:xfrm rot="5400000">
              <a:off x="3274186" y="5555656"/>
              <a:ext cx="132288" cy="421766"/>
            </a:xfrm>
            <a:prstGeom prst="straightConnector1">
              <a:avLst/>
            </a:prstGeom>
            <a:noFill/>
            <a:ln w="9525">
              <a:solidFill>
                <a:schemeClr val="bg1"/>
              </a:solidFill>
              <a:round/>
              <a:headEnd/>
              <a:tailEnd type="triangle" w="med" len="med"/>
            </a:ln>
          </p:spPr>
        </p:cxnSp>
        <p:cxnSp>
          <p:nvCxnSpPr>
            <p:cNvPr id="15388" name="AutoShape 86"/>
            <p:cNvCxnSpPr>
              <a:cxnSpLocks noChangeShapeType="1"/>
              <a:stCxn id="177" idx="2"/>
              <a:endCxn id="15379" idx="0"/>
            </p:cNvCxnSpPr>
            <p:nvPr/>
          </p:nvCxnSpPr>
          <p:spPr bwMode="auto">
            <a:xfrm rot="16200000" flipH="1">
              <a:off x="3815395" y="5436212"/>
              <a:ext cx="133376" cy="661741"/>
            </a:xfrm>
            <a:prstGeom prst="straightConnector1">
              <a:avLst/>
            </a:prstGeom>
            <a:noFill/>
            <a:ln w="9525">
              <a:solidFill>
                <a:schemeClr val="bg1"/>
              </a:solidFill>
              <a:round/>
              <a:headEnd/>
              <a:tailEnd type="triangle" w="med" len="med"/>
            </a:ln>
          </p:spPr>
        </p:cxnSp>
        <p:cxnSp>
          <p:nvCxnSpPr>
            <p:cNvPr id="15389" name="AutoShape 87"/>
            <p:cNvCxnSpPr>
              <a:cxnSpLocks noChangeShapeType="1"/>
              <a:stCxn id="178" idx="2"/>
              <a:endCxn id="15380" idx="0"/>
            </p:cNvCxnSpPr>
            <p:nvPr/>
          </p:nvCxnSpPr>
          <p:spPr bwMode="auto">
            <a:xfrm rot="5400000">
              <a:off x="7402669" y="5583143"/>
              <a:ext cx="133376" cy="370057"/>
            </a:xfrm>
            <a:prstGeom prst="straightConnector1">
              <a:avLst/>
            </a:prstGeom>
            <a:noFill/>
            <a:ln w="9525">
              <a:solidFill>
                <a:schemeClr val="bg1"/>
              </a:solidFill>
              <a:round/>
              <a:headEnd/>
              <a:tailEnd type="triangle" w="med" len="med"/>
            </a:ln>
          </p:spPr>
        </p:cxnSp>
        <p:cxnSp>
          <p:nvCxnSpPr>
            <p:cNvPr id="15390" name="AutoShape 88"/>
            <p:cNvCxnSpPr>
              <a:cxnSpLocks noChangeShapeType="1"/>
              <a:stCxn id="178" idx="2"/>
              <a:endCxn id="15381" idx="0"/>
            </p:cNvCxnSpPr>
            <p:nvPr/>
          </p:nvCxnSpPr>
          <p:spPr bwMode="auto">
            <a:xfrm rot="16200000" flipH="1">
              <a:off x="7901138" y="5454730"/>
              <a:ext cx="134464" cy="627970"/>
            </a:xfrm>
            <a:prstGeom prst="straightConnector1">
              <a:avLst/>
            </a:prstGeom>
            <a:noFill/>
            <a:ln w="9525">
              <a:solidFill>
                <a:schemeClr val="bg1"/>
              </a:solidFill>
              <a:round/>
              <a:headEnd/>
              <a:tailEnd type="triangle" w="med" len="med"/>
            </a:ln>
          </p:spPr>
        </p:cxnSp>
        <p:cxnSp>
          <p:nvCxnSpPr>
            <p:cNvPr id="15391" name="AutoShape 96"/>
            <p:cNvCxnSpPr>
              <a:cxnSpLocks noChangeShapeType="1"/>
              <a:endCxn id="184" idx="0"/>
            </p:cNvCxnSpPr>
            <p:nvPr/>
          </p:nvCxnSpPr>
          <p:spPr bwMode="auto">
            <a:xfrm rot="5400000">
              <a:off x="3895080" y="6036462"/>
              <a:ext cx="189958" cy="395678"/>
            </a:xfrm>
            <a:prstGeom prst="straightConnector1">
              <a:avLst/>
            </a:prstGeom>
            <a:noFill/>
            <a:ln w="9525">
              <a:solidFill>
                <a:schemeClr val="bg1"/>
              </a:solidFill>
              <a:round/>
              <a:headEnd/>
              <a:tailEnd type="triangle" w="med" len="med"/>
            </a:ln>
          </p:spPr>
        </p:cxnSp>
        <p:cxnSp>
          <p:nvCxnSpPr>
            <p:cNvPr id="15392" name="AutoShape 97"/>
            <p:cNvCxnSpPr>
              <a:cxnSpLocks noChangeShapeType="1"/>
              <a:endCxn id="185" idx="0"/>
            </p:cNvCxnSpPr>
            <p:nvPr/>
          </p:nvCxnSpPr>
          <p:spPr bwMode="auto">
            <a:xfrm rot="16200000" flipH="1">
              <a:off x="4324512" y="6002707"/>
              <a:ext cx="191046" cy="464275"/>
            </a:xfrm>
            <a:prstGeom prst="straightConnector1">
              <a:avLst/>
            </a:prstGeom>
            <a:noFill/>
            <a:ln w="9525">
              <a:solidFill>
                <a:schemeClr val="bg1"/>
              </a:solidFill>
              <a:round/>
              <a:headEnd/>
              <a:tailEnd type="triangle" w="med" len="med"/>
            </a:ln>
          </p:spPr>
        </p:cxnSp>
        <p:cxnSp>
          <p:nvCxnSpPr>
            <p:cNvPr id="15393" name="AutoShape 99"/>
            <p:cNvCxnSpPr>
              <a:cxnSpLocks noChangeShapeType="1"/>
              <a:endCxn id="187" idx="0"/>
            </p:cNvCxnSpPr>
            <p:nvPr/>
          </p:nvCxnSpPr>
          <p:spPr bwMode="auto">
            <a:xfrm rot="5400000">
              <a:off x="6958767" y="6028774"/>
              <a:ext cx="189958" cy="411055"/>
            </a:xfrm>
            <a:prstGeom prst="straightConnector1">
              <a:avLst/>
            </a:prstGeom>
            <a:noFill/>
            <a:ln w="9525">
              <a:solidFill>
                <a:schemeClr val="bg1"/>
              </a:solidFill>
              <a:round/>
              <a:headEnd/>
              <a:tailEnd type="triangle" w="med" len="med"/>
            </a:ln>
          </p:spPr>
        </p:cxnSp>
        <p:cxnSp>
          <p:nvCxnSpPr>
            <p:cNvPr id="15394" name="AutoShape 100"/>
            <p:cNvCxnSpPr>
              <a:cxnSpLocks noChangeShapeType="1"/>
              <a:endCxn id="188" idx="0"/>
            </p:cNvCxnSpPr>
            <p:nvPr/>
          </p:nvCxnSpPr>
          <p:spPr bwMode="auto">
            <a:xfrm>
              <a:off x="7259273" y="6139322"/>
              <a:ext cx="441833" cy="191046"/>
            </a:xfrm>
            <a:prstGeom prst="straightConnector1">
              <a:avLst/>
            </a:prstGeom>
            <a:noFill/>
            <a:ln w="9525">
              <a:solidFill>
                <a:schemeClr val="bg1"/>
              </a:solidFill>
              <a:round/>
              <a:headEnd/>
              <a:tailEnd type="triangle" w="med" len="med"/>
            </a:ln>
          </p:spPr>
        </p:cxnSp>
        <p:sp>
          <p:nvSpPr>
            <p:cNvPr id="200" name="AutoShape 101"/>
            <p:cNvSpPr>
              <a:spLocks noChangeArrowheads="1"/>
            </p:cNvSpPr>
            <p:nvPr/>
          </p:nvSpPr>
          <p:spPr bwMode="auto">
            <a:xfrm>
              <a:off x="5094177" y="5328401"/>
              <a:ext cx="1133661" cy="436342"/>
            </a:xfrm>
            <a:prstGeom prst="downArrow">
              <a:avLst>
                <a:gd name="adj1" fmla="val 50000"/>
                <a:gd name="adj2" fmla="val 25000"/>
              </a:avLst>
            </a:prstGeom>
            <a:solidFill>
              <a:schemeClr val="accent2">
                <a:lumMod val="50000"/>
              </a:schemeClr>
            </a:solidFill>
            <a:ln w="9525">
              <a:solidFill>
                <a:schemeClr val="tx1"/>
              </a:solidFill>
              <a:miter lim="800000"/>
              <a:headEnd/>
              <a:tailEnd/>
            </a:ln>
            <a:effectLst/>
          </p:spPr>
          <p:txBody>
            <a:bodyPr vert="eaVert" wrap="none" anchor="ctr"/>
            <a:lstStyle/>
            <a:p>
              <a:pPr algn="ctr">
                <a:defRPr/>
              </a:pPr>
              <a:endParaRPr lang="it-IT" sz="1600">
                <a:cs typeface="Arial" pitchFamily="34" charset="0"/>
              </a:endParaRPr>
            </a:p>
          </p:txBody>
        </p:sp>
      </p:grpSp>
      <p:grpSp>
        <p:nvGrpSpPr>
          <p:cNvPr id="6" name="Group 218"/>
          <p:cNvGrpSpPr>
            <a:grpSpLocks/>
          </p:cNvGrpSpPr>
          <p:nvPr/>
        </p:nvGrpSpPr>
        <p:grpSpPr bwMode="auto">
          <a:xfrm>
            <a:off x="3551238" y="3484563"/>
            <a:ext cx="4108450" cy="1955800"/>
            <a:chOff x="3551213" y="3484367"/>
            <a:chExt cx="4108649" cy="1955505"/>
          </a:xfrm>
        </p:grpSpPr>
        <p:cxnSp>
          <p:nvCxnSpPr>
            <p:cNvPr id="15372" name="Straight Arrow Connector 202"/>
            <p:cNvCxnSpPr>
              <a:cxnSpLocks noChangeShapeType="1"/>
              <a:stCxn id="91" idx="2"/>
              <a:endCxn id="177" idx="0"/>
            </p:cNvCxnSpPr>
            <p:nvPr/>
          </p:nvCxnSpPr>
          <p:spPr bwMode="auto">
            <a:xfrm rot="5400000">
              <a:off x="2574423" y="4461157"/>
              <a:ext cx="1954418" cy="838"/>
            </a:xfrm>
            <a:prstGeom prst="straightConnector1">
              <a:avLst/>
            </a:prstGeom>
            <a:noFill/>
            <a:ln w="28575" algn="ctr">
              <a:solidFill>
                <a:schemeClr val="bg1"/>
              </a:solidFill>
              <a:round/>
              <a:headEnd/>
              <a:tailEnd type="arrow" w="med" len="med"/>
            </a:ln>
          </p:spPr>
        </p:cxnSp>
        <p:cxnSp>
          <p:nvCxnSpPr>
            <p:cNvPr id="15373" name="Straight Arrow Connector 209"/>
            <p:cNvCxnSpPr>
              <a:cxnSpLocks noChangeShapeType="1"/>
              <a:stCxn id="104" idx="2"/>
              <a:endCxn id="178" idx="0"/>
            </p:cNvCxnSpPr>
            <p:nvPr/>
          </p:nvCxnSpPr>
          <p:spPr bwMode="auto">
            <a:xfrm rot="5400000">
              <a:off x="6679955" y="4459966"/>
              <a:ext cx="1954337" cy="5476"/>
            </a:xfrm>
            <a:prstGeom prst="straightConnector1">
              <a:avLst/>
            </a:prstGeom>
            <a:noFill/>
            <a:ln w="28575" algn="ctr">
              <a:solidFill>
                <a:schemeClr val="bg1"/>
              </a:solidFill>
              <a:round/>
              <a:headEnd/>
              <a:tailEnd type="arrow" w="med" len="med"/>
            </a:ln>
          </p:spPr>
        </p:cxnSp>
      </p:grpSp>
      <p:sp>
        <p:nvSpPr>
          <p:cNvPr id="215" name="Rectangle 6"/>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lIns="180000" rIns="180000" anchor="ctr"/>
          <a:lstStyle/>
          <a:p>
            <a:pPr algn="ctr">
              <a:lnSpc>
                <a:spcPct val="125000"/>
              </a:lnSpc>
              <a:spcAft>
                <a:spcPct val="25000"/>
              </a:spcAft>
              <a:defRPr/>
            </a:pPr>
            <a:r>
              <a:rPr lang="it-IT">
                <a:solidFill>
                  <a:srgbClr val="FFCC66"/>
                </a:solidFill>
                <a:effectLst>
                  <a:outerShdw blurRad="38100" dist="38100" dir="2700000" algn="tl">
                    <a:srgbClr val="000000"/>
                  </a:outerShdw>
                </a:effectLst>
                <a:cs typeface="Arial" pitchFamily="34" charset="0"/>
              </a:rPr>
              <a:t>Private antitrust enforcement can effectively create a second pillar, but also more opportunities for strategic lawsuits and court error</a:t>
            </a: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ppt_h/2"/>
                                          </p:val>
                                        </p:tav>
                                        <p:tav tm="100000">
                                          <p:val>
                                            <p:strVal val="#ppt_y"/>
                                          </p:val>
                                        </p:tav>
                                      </p:tavLst>
                                    </p:anim>
                                    <p:anim calcmode="lin" valueType="num">
                                      <p:cBhvr>
                                        <p:cTn id="22" dur="500" fill="hold"/>
                                        <p:tgtEl>
                                          <p:spTgt spid="3"/>
                                        </p:tgtEl>
                                        <p:attrNameLst>
                                          <p:attrName>ppt_w</p:attrName>
                                        </p:attrNameLst>
                                      </p:cBhvr>
                                      <p:tavLst>
                                        <p:tav tm="0">
                                          <p:val>
                                            <p:strVal val="#ppt_w"/>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ppt_h/2"/>
                                          </p:val>
                                        </p:tav>
                                        <p:tav tm="100000">
                                          <p:val>
                                            <p:strVal val="#ppt_y"/>
                                          </p:val>
                                        </p:tav>
                                      </p:tavLst>
                                    </p:anim>
                                    <p:anim calcmode="lin" valueType="num">
                                      <p:cBhvr>
                                        <p:cTn id="30" dur="500" fill="hold"/>
                                        <p:tgtEl>
                                          <p:spTgt spid="6"/>
                                        </p:tgtEl>
                                        <p:attrNameLst>
                                          <p:attrName>ppt_w</p:attrName>
                                        </p:attrNameLst>
                                      </p:cBhvr>
                                      <p:tavLst>
                                        <p:tav tm="0">
                                          <p:val>
                                            <p:strVal val="#ppt_w"/>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childTnLst>
                                </p:cTn>
                              </p:par>
                            </p:childTnLst>
                          </p:cTn>
                        </p:par>
                        <p:par>
                          <p:cTn id="32" fill="hold">
                            <p:stCondLst>
                              <p:cond delay="500"/>
                            </p:stCondLst>
                            <p:childTnLst>
                              <p:par>
                                <p:cTn id="33" presetID="3" presetClass="entr" presetSubtype="1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blinds(horizontal)">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grpSp>
        <p:nvGrpSpPr>
          <p:cNvPr id="2" name="Group 62"/>
          <p:cNvGrpSpPr>
            <a:grpSpLocks/>
          </p:cNvGrpSpPr>
          <p:nvPr/>
        </p:nvGrpSpPr>
        <p:grpSpPr bwMode="auto">
          <a:xfrm>
            <a:off x="4440238" y="2162175"/>
            <a:ext cx="2738437" cy="785813"/>
            <a:chOff x="4440802" y="2161869"/>
            <a:chExt cx="2737238" cy="786720"/>
          </a:xfrm>
        </p:grpSpPr>
        <p:sp>
          <p:nvSpPr>
            <p:cNvPr id="26" name="Right Brace 25"/>
            <p:cNvSpPr/>
            <p:nvPr/>
          </p:nvSpPr>
          <p:spPr bwMode="auto">
            <a:xfrm rot="16200000">
              <a:off x="5573402" y="1343950"/>
              <a:ext cx="476800" cy="2732478"/>
            </a:xfrm>
            <a:prstGeom prst="rightBrace">
              <a:avLst/>
            </a:prstGeom>
            <a:no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8" name="Rectangle 27"/>
            <p:cNvSpPr/>
            <p:nvPr/>
          </p:nvSpPr>
          <p:spPr>
            <a:xfrm>
              <a:off x="4440802" y="2161869"/>
              <a:ext cx="2721370" cy="314688"/>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sz="1600">
                  <a:effectLst>
                    <a:outerShdw blurRad="38100" dist="38100" dir="2700000" algn="tl">
                      <a:srgbClr val="000000">
                        <a:alpha val="43137"/>
                      </a:srgbClr>
                    </a:outerShdw>
                  </a:effectLst>
                  <a:cs typeface="+mn-cs"/>
                </a:rPr>
                <a:t>Private damages actions</a:t>
              </a:r>
              <a:endParaRPr lang="it-IT" sz="1600">
                <a:effectLst>
                  <a:outerShdw blurRad="38100" dist="38100" dir="2700000" algn="tl">
                    <a:srgbClr val="000000">
                      <a:alpha val="43137"/>
                    </a:srgbClr>
                  </a:outerShdw>
                </a:effectLst>
                <a:cs typeface="+mn-cs"/>
              </a:endParaRPr>
            </a:p>
          </p:txBody>
        </p:sp>
      </p:grpSp>
      <p:grpSp>
        <p:nvGrpSpPr>
          <p:cNvPr id="4" name="Group 61"/>
          <p:cNvGrpSpPr>
            <a:grpSpLocks/>
          </p:cNvGrpSpPr>
          <p:nvPr/>
        </p:nvGrpSpPr>
        <p:grpSpPr bwMode="auto">
          <a:xfrm>
            <a:off x="1816100" y="2152650"/>
            <a:ext cx="2517775" cy="788988"/>
            <a:chOff x="1816047" y="2153254"/>
            <a:chExt cx="2517968" cy="788707"/>
          </a:xfrm>
        </p:grpSpPr>
        <p:sp>
          <p:nvSpPr>
            <p:cNvPr id="25" name="Right Brace 24"/>
            <p:cNvSpPr/>
            <p:nvPr/>
          </p:nvSpPr>
          <p:spPr bwMode="auto">
            <a:xfrm rot="16200000">
              <a:off x="2836198" y="1444143"/>
              <a:ext cx="477668" cy="2517968"/>
            </a:xfrm>
            <a:prstGeom prst="rightBrace">
              <a:avLst/>
            </a:prstGeom>
            <a:no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7" name="Rectangle 26"/>
            <p:cNvSpPr/>
            <p:nvPr/>
          </p:nvSpPr>
          <p:spPr>
            <a:xfrm>
              <a:off x="1854150" y="2153254"/>
              <a:ext cx="2459226" cy="314213"/>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sz="1600">
                  <a:effectLst>
                    <a:outerShdw blurRad="38100" dist="38100" dir="2700000" algn="tl">
                      <a:srgbClr val="000000">
                        <a:alpha val="43137"/>
                      </a:srgbClr>
                    </a:outerShdw>
                  </a:effectLst>
                  <a:cs typeface="+mn-cs"/>
                </a:rPr>
                <a:t>Public enforcement</a:t>
              </a:r>
              <a:endParaRPr lang="it-IT" sz="1600">
                <a:effectLst>
                  <a:outerShdw blurRad="38100" dist="38100" dir="2700000" algn="tl">
                    <a:srgbClr val="000000">
                      <a:alpha val="43137"/>
                    </a:srgbClr>
                  </a:outerShdw>
                </a:effectLst>
                <a:cs typeface="+mn-cs"/>
              </a:endParaRPr>
            </a:p>
          </p:txBody>
        </p:sp>
      </p:grpSp>
      <p:sp>
        <p:nvSpPr>
          <p:cNvPr id="3" name="Title 2"/>
          <p:cNvSpPr>
            <a:spLocks noGrp="1"/>
          </p:cNvSpPr>
          <p:nvPr>
            <p:ph type="title"/>
          </p:nvPr>
        </p:nvSpPr>
        <p:spPr/>
        <p:txBody>
          <a:bodyPr/>
          <a:lstStyle/>
          <a:p>
            <a:pPr>
              <a:defRPr/>
            </a:pPr>
            <a:r>
              <a:rPr lang="it-IT" smtClean="0"/>
              <a:t>Deterrence: “Magic formula”</a:t>
            </a:r>
            <a:endParaRPr lang="it-IT"/>
          </a:p>
        </p:txBody>
      </p:sp>
      <p:sp>
        <p:nvSpPr>
          <p:cNvPr id="1639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ECE18D01-D795-44DA-8333-72139DE6BF79}" type="slidenum">
              <a:rPr lang="it-IT">
                <a:solidFill>
                  <a:srgbClr val="92A6FC"/>
                </a:solidFill>
              </a:rPr>
              <a:pPr>
                <a:lnSpc>
                  <a:spcPct val="125000"/>
                </a:lnSpc>
                <a:spcAft>
                  <a:spcPct val="25000"/>
                </a:spcAft>
              </a:pPr>
              <a:t>11</a:t>
            </a:fld>
            <a:endParaRPr lang="it-IT">
              <a:solidFill>
                <a:srgbClr val="92A6FC"/>
              </a:solidFill>
            </a:endParaRPr>
          </a:p>
        </p:txBody>
      </p:sp>
      <p:sp>
        <p:nvSpPr>
          <p:cNvPr id="7" name="Rectangle 6"/>
          <p:cNvSpPr/>
          <p:nvPr/>
        </p:nvSpPr>
        <p:spPr>
          <a:xfrm>
            <a:off x="-173038" y="4805363"/>
            <a:ext cx="9383713" cy="425450"/>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pt-PT" sz="2400">
                <a:solidFill>
                  <a:srgbClr val="FFFF99"/>
                </a:solidFill>
                <a:cs typeface="+mn-cs"/>
              </a:rPr>
              <a:t>E(C)      =       p</a:t>
            </a:r>
            <a:r>
              <a:rPr lang="pt-PT" sz="2400" baseline="-25000">
                <a:solidFill>
                  <a:srgbClr val="FFFF99"/>
                </a:solidFill>
                <a:cs typeface="+mn-cs"/>
              </a:rPr>
              <a:t>g</a:t>
            </a:r>
            <a:r>
              <a:rPr lang="pt-PT" sz="2400">
                <a:solidFill>
                  <a:srgbClr val="FFFF99"/>
                </a:solidFill>
                <a:cs typeface="+mn-cs"/>
              </a:rPr>
              <a:t>c</a:t>
            </a:r>
            <a:r>
              <a:rPr lang="pt-PT" sz="2400" baseline="-25000">
                <a:solidFill>
                  <a:srgbClr val="FFFF99"/>
                </a:solidFill>
                <a:cs typeface="+mn-cs"/>
              </a:rPr>
              <a:t>g</a:t>
            </a:r>
            <a:r>
              <a:rPr lang="pt-PT" sz="2400">
                <a:solidFill>
                  <a:srgbClr val="FFFF99"/>
                </a:solidFill>
                <a:cs typeface="+mn-cs"/>
              </a:rPr>
              <a:t>E(F)       +      p</a:t>
            </a:r>
            <a:r>
              <a:rPr lang="pt-PT" sz="2400" baseline="-25000">
                <a:solidFill>
                  <a:srgbClr val="FFFF99"/>
                </a:solidFill>
                <a:cs typeface="+mn-cs"/>
              </a:rPr>
              <a:t>p</a:t>
            </a:r>
            <a:r>
              <a:rPr lang="pt-PT" sz="2400">
                <a:solidFill>
                  <a:srgbClr val="FFFF99"/>
                </a:solidFill>
                <a:cs typeface="+mn-cs"/>
              </a:rPr>
              <a:t>c</a:t>
            </a:r>
            <a:r>
              <a:rPr lang="pt-PT" sz="2400" baseline="-25000">
                <a:solidFill>
                  <a:srgbClr val="FFFF99"/>
                </a:solidFill>
                <a:cs typeface="+mn-cs"/>
              </a:rPr>
              <a:t>p</a:t>
            </a:r>
            <a:r>
              <a:rPr lang="pt-PT" sz="2400">
                <a:solidFill>
                  <a:srgbClr val="FFFF99"/>
                </a:solidFill>
                <a:cs typeface="+mn-cs"/>
              </a:rPr>
              <a:t>E(S)      +       E(R)</a:t>
            </a:r>
            <a:endParaRPr lang="it-IT" sz="2400">
              <a:solidFill>
                <a:srgbClr val="FFFF99"/>
              </a:solidFill>
              <a:effectLst>
                <a:outerShdw blurRad="38100" dist="38100" dir="2700000" algn="tl">
                  <a:srgbClr val="000000">
                    <a:alpha val="43137"/>
                  </a:srgbClr>
                </a:outerShdw>
              </a:effectLst>
              <a:cs typeface="+mn-cs"/>
            </a:endParaRPr>
          </a:p>
        </p:txBody>
      </p:sp>
      <p:grpSp>
        <p:nvGrpSpPr>
          <p:cNvPr id="5" name="Group 54"/>
          <p:cNvGrpSpPr>
            <a:grpSpLocks/>
          </p:cNvGrpSpPr>
          <p:nvPr/>
        </p:nvGrpSpPr>
        <p:grpSpPr bwMode="auto">
          <a:xfrm>
            <a:off x="2295525" y="5273675"/>
            <a:ext cx="1770063" cy="1382713"/>
            <a:chOff x="2295938" y="5273022"/>
            <a:chExt cx="1769160" cy="1383063"/>
          </a:xfrm>
        </p:grpSpPr>
        <p:sp>
          <p:nvSpPr>
            <p:cNvPr id="8" name="Rectangle 7"/>
            <p:cNvSpPr/>
            <p:nvPr/>
          </p:nvSpPr>
          <p:spPr>
            <a:xfrm>
              <a:off x="2295938" y="6176539"/>
              <a:ext cx="1769160" cy="479546"/>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Probability of conviction</a:t>
              </a:r>
              <a:endParaRPr lang="it-IT">
                <a:effectLst>
                  <a:outerShdw blurRad="38100" dist="38100" dir="2700000" algn="tl">
                    <a:srgbClr val="000000">
                      <a:alpha val="43137"/>
                    </a:srgbClr>
                  </a:outerShdw>
                </a:effectLst>
                <a:cs typeface="+mn-cs"/>
              </a:endParaRPr>
            </a:p>
          </p:txBody>
        </p:sp>
        <p:cxnSp>
          <p:nvCxnSpPr>
            <p:cNvPr id="16416" name="Straight Arrow Connector 9"/>
            <p:cNvCxnSpPr>
              <a:cxnSpLocks noChangeShapeType="1"/>
              <a:stCxn id="8" idx="0"/>
            </p:cNvCxnSpPr>
            <p:nvPr/>
          </p:nvCxnSpPr>
          <p:spPr bwMode="auto">
            <a:xfrm rot="5400000" flipH="1" flipV="1">
              <a:off x="2730712" y="5722828"/>
              <a:ext cx="902932" cy="3320"/>
            </a:xfrm>
            <a:prstGeom prst="straightConnector1">
              <a:avLst/>
            </a:prstGeom>
            <a:noFill/>
            <a:ln w="28575" algn="ctr">
              <a:solidFill>
                <a:schemeClr val="bg1"/>
              </a:solidFill>
              <a:round/>
              <a:headEnd/>
              <a:tailEnd type="arrow" w="med" len="med"/>
            </a:ln>
          </p:spPr>
        </p:cxnSp>
      </p:grpSp>
      <p:grpSp>
        <p:nvGrpSpPr>
          <p:cNvPr id="6" name="Group 53"/>
          <p:cNvGrpSpPr>
            <a:grpSpLocks/>
          </p:cNvGrpSpPr>
          <p:nvPr/>
        </p:nvGrpSpPr>
        <p:grpSpPr bwMode="auto">
          <a:xfrm>
            <a:off x="274638" y="3619500"/>
            <a:ext cx="1768475" cy="1165225"/>
            <a:chOff x="274319" y="3619610"/>
            <a:chExt cx="1769160" cy="1165753"/>
          </a:xfrm>
        </p:grpSpPr>
        <p:sp>
          <p:nvSpPr>
            <p:cNvPr id="12" name="Rectangle 11"/>
            <p:cNvSpPr/>
            <p:nvPr/>
          </p:nvSpPr>
          <p:spPr>
            <a:xfrm>
              <a:off x="274319" y="3619610"/>
              <a:ext cx="1769160" cy="285879"/>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Expected liability</a:t>
              </a:r>
              <a:endParaRPr lang="it-IT">
                <a:effectLst>
                  <a:outerShdw blurRad="38100" dist="38100" dir="2700000" algn="tl">
                    <a:srgbClr val="000000">
                      <a:alpha val="43137"/>
                    </a:srgbClr>
                  </a:outerShdw>
                </a:effectLst>
                <a:cs typeface="+mn-cs"/>
              </a:endParaRPr>
            </a:p>
          </p:txBody>
        </p:sp>
        <p:cxnSp>
          <p:nvCxnSpPr>
            <p:cNvPr id="16414" name="Straight Arrow Connector 12"/>
            <p:cNvCxnSpPr>
              <a:cxnSpLocks noChangeShapeType="1"/>
              <a:stCxn id="12" idx="2"/>
            </p:cNvCxnSpPr>
            <p:nvPr/>
          </p:nvCxnSpPr>
          <p:spPr bwMode="auto">
            <a:xfrm rot="5400000">
              <a:off x="718810" y="4345273"/>
              <a:ext cx="879521" cy="659"/>
            </a:xfrm>
            <a:prstGeom prst="straightConnector1">
              <a:avLst/>
            </a:prstGeom>
            <a:noFill/>
            <a:ln w="28575" algn="ctr">
              <a:solidFill>
                <a:schemeClr val="bg1"/>
              </a:solidFill>
              <a:round/>
              <a:headEnd/>
              <a:tailEnd type="arrow" w="med" len="med"/>
            </a:ln>
          </p:spPr>
        </p:cxnSp>
      </p:grpSp>
      <p:sp>
        <p:nvSpPr>
          <p:cNvPr id="16394" name="Rectangle 22"/>
          <p:cNvSpPr>
            <a:spLocks noChangeArrowheads="1"/>
          </p:cNvSpPr>
          <p:nvPr/>
        </p:nvSpPr>
        <p:spPr bwMode="auto">
          <a:xfrm>
            <a:off x="1484313" y="1498600"/>
            <a:ext cx="6043612" cy="425450"/>
          </a:xfrm>
          <a:prstGeom prst="rect">
            <a:avLst/>
          </a:prstGeom>
          <a:noFill/>
          <a:ln w="9525">
            <a:noFill/>
            <a:miter lim="800000"/>
            <a:headEnd/>
            <a:tailEnd/>
          </a:ln>
        </p:spPr>
        <p:txBody>
          <a:bodyPr>
            <a:spAutoFit/>
          </a:bodyPr>
          <a:lstStyle/>
          <a:p>
            <a:pPr algn="ctr">
              <a:lnSpc>
                <a:spcPct val="90000"/>
              </a:lnSpc>
              <a:spcBef>
                <a:spcPct val="30000"/>
              </a:spcBef>
              <a:buClr>
                <a:schemeClr val="bg1"/>
              </a:buClr>
              <a:buSzPct val="100000"/>
              <a:buFont typeface="Wingdings" pitchFamily="2" charset="2"/>
              <a:buNone/>
            </a:pPr>
            <a:r>
              <a:rPr lang="en-GB" sz="2400">
                <a:solidFill>
                  <a:srgbClr val="FFFF99"/>
                </a:solidFill>
              </a:rPr>
              <a:t>When will a firm infringe?</a:t>
            </a:r>
            <a:endParaRPr lang="it-IT" sz="2400">
              <a:solidFill>
                <a:srgbClr val="FFFF99"/>
              </a:solidFill>
            </a:endParaRPr>
          </a:p>
        </p:txBody>
      </p:sp>
      <p:grpSp>
        <p:nvGrpSpPr>
          <p:cNvPr id="9" name="Group 55"/>
          <p:cNvGrpSpPr>
            <a:grpSpLocks/>
          </p:cNvGrpSpPr>
          <p:nvPr/>
        </p:nvGrpSpPr>
        <p:grpSpPr bwMode="auto">
          <a:xfrm>
            <a:off x="1936750" y="3198813"/>
            <a:ext cx="1768475" cy="1674812"/>
            <a:chOff x="1936087" y="3199518"/>
            <a:chExt cx="1769160" cy="1674618"/>
          </a:xfrm>
        </p:grpSpPr>
        <p:sp>
          <p:nvSpPr>
            <p:cNvPr id="31" name="Rectangle 30"/>
            <p:cNvSpPr/>
            <p:nvPr/>
          </p:nvSpPr>
          <p:spPr>
            <a:xfrm>
              <a:off x="1936087" y="3199518"/>
              <a:ext cx="1769160" cy="479369"/>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Probability of detection</a:t>
              </a:r>
              <a:endParaRPr lang="it-IT">
                <a:effectLst>
                  <a:outerShdw blurRad="38100" dist="38100" dir="2700000" algn="tl">
                    <a:srgbClr val="000000">
                      <a:alpha val="43137"/>
                    </a:srgbClr>
                  </a:outerShdw>
                </a:effectLst>
                <a:cs typeface="+mn-cs"/>
              </a:endParaRPr>
            </a:p>
          </p:txBody>
        </p:sp>
        <p:cxnSp>
          <p:nvCxnSpPr>
            <p:cNvPr id="16412" name="Straight Arrow Connector 31"/>
            <p:cNvCxnSpPr>
              <a:cxnSpLocks noChangeShapeType="1"/>
              <a:stCxn id="31" idx="2"/>
            </p:cNvCxnSpPr>
            <p:nvPr/>
          </p:nvCxnSpPr>
          <p:spPr bwMode="auto">
            <a:xfrm rot="5400000">
              <a:off x="2221772" y="4275240"/>
              <a:ext cx="1194487" cy="3305"/>
            </a:xfrm>
            <a:prstGeom prst="straightConnector1">
              <a:avLst/>
            </a:prstGeom>
            <a:noFill/>
            <a:ln w="28575" algn="ctr">
              <a:solidFill>
                <a:schemeClr val="bg1"/>
              </a:solidFill>
              <a:round/>
              <a:headEnd/>
              <a:tailEnd type="arrow" w="med" len="med"/>
            </a:ln>
          </p:spPr>
        </p:cxnSp>
      </p:grpSp>
      <p:grpSp>
        <p:nvGrpSpPr>
          <p:cNvPr id="10" name="Group 56"/>
          <p:cNvGrpSpPr>
            <a:grpSpLocks/>
          </p:cNvGrpSpPr>
          <p:nvPr/>
        </p:nvGrpSpPr>
        <p:grpSpPr bwMode="auto">
          <a:xfrm>
            <a:off x="2759075" y="3984625"/>
            <a:ext cx="1768475" cy="800100"/>
            <a:chOff x="2758439" y="3985370"/>
            <a:chExt cx="1769160" cy="799991"/>
          </a:xfrm>
        </p:grpSpPr>
        <p:sp>
          <p:nvSpPr>
            <p:cNvPr id="34" name="Rectangle 33"/>
            <p:cNvSpPr/>
            <p:nvPr/>
          </p:nvSpPr>
          <p:spPr>
            <a:xfrm>
              <a:off x="2758439" y="3985370"/>
              <a:ext cx="1769160" cy="285711"/>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Expected fine</a:t>
              </a:r>
              <a:endParaRPr lang="it-IT">
                <a:effectLst>
                  <a:outerShdw blurRad="38100" dist="38100" dir="2700000" algn="tl">
                    <a:srgbClr val="000000">
                      <a:alpha val="43137"/>
                    </a:srgbClr>
                  </a:outerShdw>
                </a:effectLst>
                <a:cs typeface="+mn-cs"/>
              </a:endParaRPr>
            </a:p>
          </p:txBody>
        </p:sp>
        <p:cxnSp>
          <p:nvCxnSpPr>
            <p:cNvPr id="16410" name="Straight Arrow Connector 34"/>
            <p:cNvCxnSpPr>
              <a:cxnSpLocks noChangeShapeType="1"/>
              <a:stCxn id="34" idx="2"/>
            </p:cNvCxnSpPr>
            <p:nvPr/>
          </p:nvCxnSpPr>
          <p:spPr bwMode="auto">
            <a:xfrm rot="5400000">
              <a:off x="3385811" y="4528152"/>
              <a:ext cx="513758" cy="659"/>
            </a:xfrm>
            <a:prstGeom prst="straightConnector1">
              <a:avLst/>
            </a:prstGeom>
            <a:noFill/>
            <a:ln w="28575" algn="ctr">
              <a:solidFill>
                <a:schemeClr val="bg1"/>
              </a:solidFill>
              <a:round/>
              <a:headEnd/>
              <a:tailEnd type="arrow" w="med" len="med"/>
            </a:ln>
          </p:spPr>
        </p:cxnSp>
      </p:grpSp>
      <p:grpSp>
        <p:nvGrpSpPr>
          <p:cNvPr id="11" name="Group 58"/>
          <p:cNvGrpSpPr>
            <a:grpSpLocks/>
          </p:cNvGrpSpPr>
          <p:nvPr/>
        </p:nvGrpSpPr>
        <p:grpSpPr bwMode="auto">
          <a:xfrm>
            <a:off x="4733925" y="5287963"/>
            <a:ext cx="1770063" cy="1382712"/>
            <a:chOff x="4734338" y="5288262"/>
            <a:chExt cx="1769160" cy="1383063"/>
          </a:xfrm>
        </p:grpSpPr>
        <p:sp>
          <p:nvSpPr>
            <p:cNvPr id="45" name="Rectangle 44"/>
            <p:cNvSpPr/>
            <p:nvPr/>
          </p:nvSpPr>
          <p:spPr>
            <a:xfrm>
              <a:off x="4734338" y="6191778"/>
              <a:ext cx="1769160" cy="479547"/>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Probability of conviction</a:t>
              </a:r>
              <a:endParaRPr lang="it-IT">
                <a:effectLst>
                  <a:outerShdw blurRad="38100" dist="38100" dir="2700000" algn="tl">
                    <a:srgbClr val="000000">
                      <a:alpha val="43137"/>
                    </a:srgbClr>
                  </a:outerShdw>
                </a:effectLst>
                <a:cs typeface="+mn-cs"/>
              </a:endParaRPr>
            </a:p>
          </p:txBody>
        </p:sp>
        <p:cxnSp>
          <p:nvCxnSpPr>
            <p:cNvPr id="16408" name="Straight Arrow Connector 45"/>
            <p:cNvCxnSpPr>
              <a:cxnSpLocks noChangeShapeType="1"/>
              <a:stCxn id="45" idx="0"/>
            </p:cNvCxnSpPr>
            <p:nvPr/>
          </p:nvCxnSpPr>
          <p:spPr bwMode="auto">
            <a:xfrm rot="5400000" flipH="1" flipV="1">
              <a:off x="5169112" y="5738068"/>
              <a:ext cx="902932" cy="3320"/>
            </a:xfrm>
            <a:prstGeom prst="straightConnector1">
              <a:avLst/>
            </a:prstGeom>
            <a:noFill/>
            <a:ln w="28575" algn="ctr">
              <a:solidFill>
                <a:schemeClr val="bg1"/>
              </a:solidFill>
              <a:round/>
              <a:headEnd/>
              <a:tailEnd type="arrow" w="med" len="med"/>
            </a:ln>
          </p:spPr>
        </p:cxnSp>
      </p:grpSp>
      <p:grpSp>
        <p:nvGrpSpPr>
          <p:cNvPr id="13" name="Group 57"/>
          <p:cNvGrpSpPr>
            <a:grpSpLocks/>
          </p:cNvGrpSpPr>
          <p:nvPr/>
        </p:nvGrpSpPr>
        <p:grpSpPr bwMode="auto">
          <a:xfrm>
            <a:off x="4375150" y="3214688"/>
            <a:ext cx="1768475" cy="1674812"/>
            <a:chOff x="4374487" y="3214758"/>
            <a:chExt cx="1769160" cy="1674618"/>
          </a:xfrm>
        </p:grpSpPr>
        <p:sp>
          <p:nvSpPr>
            <p:cNvPr id="47" name="Rectangle 46"/>
            <p:cNvSpPr/>
            <p:nvPr/>
          </p:nvSpPr>
          <p:spPr>
            <a:xfrm>
              <a:off x="4374487" y="3214758"/>
              <a:ext cx="1769160" cy="479369"/>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Probability of detection</a:t>
              </a:r>
              <a:endParaRPr lang="it-IT">
                <a:effectLst>
                  <a:outerShdw blurRad="38100" dist="38100" dir="2700000" algn="tl">
                    <a:srgbClr val="000000">
                      <a:alpha val="43137"/>
                    </a:srgbClr>
                  </a:outerShdw>
                </a:effectLst>
                <a:cs typeface="+mn-cs"/>
              </a:endParaRPr>
            </a:p>
          </p:txBody>
        </p:sp>
        <p:cxnSp>
          <p:nvCxnSpPr>
            <p:cNvPr id="16406" name="Straight Arrow Connector 47"/>
            <p:cNvCxnSpPr>
              <a:cxnSpLocks noChangeShapeType="1"/>
              <a:stCxn id="47" idx="2"/>
            </p:cNvCxnSpPr>
            <p:nvPr/>
          </p:nvCxnSpPr>
          <p:spPr bwMode="auto">
            <a:xfrm rot="5400000">
              <a:off x="4660172" y="4290480"/>
              <a:ext cx="1194487" cy="3305"/>
            </a:xfrm>
            <a:prstGeom prst="straightConnector1">
              <a:avLst/>
            </a:prstGeom>
            <a:noFill/>
            <a:ln w="28575" algn="ctr">
              <a:solidFill>
                <a:schemeClr val="bg1"/>
              </a:solidFill>
              <a:round/>
              <a:headEnd/>
              <a:tailEnd type="arrow" w="med" len="med"/>
            </a:ln>
          </p:spPr>
        </p:cxnSp>
      </p:grpSp>
      <p:grpSp>
        <p:nvGrpSpPr>
          <p:cNvPr id="14" name="Group 59"/>
          <p:cNvGrpSpPr>
            <a:grpSpLocks/>
          </p:cNvGrpSpPr>
          <p:nvPr/>
        </p:nvGrpSpPr>
        <p:grpSpPr bwMode="auto">
          <a:xfrm>
            <a:off x="5197475" y="3894138"/>
            <a:ext cx="1768475" cy="860425"/>
            <a:chOff x="5196839" y="3893930"/>
            <a:chExt cx="1769160" cy="860951"/>
          </a:xfrm>
        </p:grpSpPr>
        <p:sp>
          <p:nvSpPr>
            <p:cNvPr id="49" name="Rectangle 48"/>
            <p:cNvSpPr/>
            <p:nvPr/>
          </p:nvSpPr>
          <p:spPr>
            <a:xfrm>
              <a:off x="5196839" y="3893930"/>
              <a:ext cx="1769160" cy="479718"/>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Expected  award or settlement</a:t>
              </a:r>
              <a:endParaRPr lang="it-IT">
                <a:effectLst>
                  <a:outerShdw blurRad="38100" dist="38100" dir="2700000" algn="tl">
                    <a:srgbClr val="000000">
                      <a:alpha val="43137"/>
                    </a:srgbClr>
                  </a:outerShdw>
                </a:effectLst>
                <a:cs typeface="+mn-cs"/>
              </a:endParaRPr>
            </a:p>
          </p:txBody>
        </p:sp>
        <p:cxnSp>
          <p:nvCxnSpPr>
            <p:cNvPr id="16404" name="Straight Arrow Connector 49"/>
            <p:cNvCxnSpPr>
              <a:cxnSpLocks noChangeShapeType="1"/>
            </p:cNvCxnSpPr>
            <p:nvPr/>
          </p:nvCxnSpPr>
          <p:spPr bwMode="auto">
            <a:xfrm rot="5400000">
              <a:off x="5921160" y="4594622"/>
              <a:ext cx="319860" cy="658"/>
            </a:xfrm>
            <a:prstGeom prst="straightConnector1">
              <a:avLst/>
            </a:prstGeom>
            <a:noFill/>
            <a:ln w="28575" algn="ctr">
              <a:solidFill>
                <a:schemeClr val="bg1"/>
              </a:solidFill>
              <a:round/>
              <a:headEnd/>
              <a:tailEnd type="arrow" w="med" len="med"/>
            </a:ln>
          </p:spPr>
        </p:cxnSp>
      </p:grpSp>
      <p:grpSp>
        <p:nvGrpSpPr>
          <p:cNvPr id="15" name="Group 60"/>
          <p:cNvGrpSpPr>
            <a:grpSpLocks/>
          </p:cNvGrpSpPr>
          <p:nvPr/>
        </p:nvGrpSpPr>
        <p:grpSpPr bwMode="auto">
          <a:xfrm>
            <a:off x="7040563" y="3894138"/>
            <a:ext cx="1770062" cy="860425"/>
            <a:chOff x="7040879" y="3893930"/>
            <a:chExt cx="1769160" cy="860951"/>
          </a:xfrm>
        </p:grpSpPr>
        <p:sp>
          <p:nvSpPr>
            <p:cNvPr id="52" name="Rectangle 51"/>
            <p:cNvSpPr/>
            <p:nvPr/>
          </p:nvSpPr>
          <p:spPr>
            <a:xfrm>
              <a:off x="7040879" y="3893930"/>
              <a:ext cx="1769160" cy="479718"/>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Reputational effects</a:t>
              </a:r>
              <a:endParaRPr lang="it-IT">
                <a:effectLst>
                  <a:outerShdw blurRad="38100" dist="38100" dir="2700000" algn="tl">
                    <a:srgbClr val="000000">
                      <a:alpha val="43137"/>
                    </a:srgbClr>
                  </a:outerShdw>
                </a:effectLst>
                <a:cs typeface="+mn-cs"/>
              </a:endParaRPr>
            </a:p>
          </p:txBody>
        </p:sp>
        <p:cxnSp>
          <p:nvCxnSpPr>
            <p:cNvPr id="16402" name="Straight Arrow Connector 52"/>
            <p:cNvCxnSpPr>
              <a:cxnSpLocks noChangeShapeType="1"/>
            </p:cNvCxnSpPr>
            <p:nvPr/>
          </p:nvCxnSpPr>
          <p:spPr bwMode="auto">
            <a:xfrm rot="5400000">
              <a:off x="7765200" y="4594622"/>
              <a:ext cx="319860" cy="658"/>
            </a:xfrm>
            <a:prstGeom prst="straightConnector1">
              <a:avLst/>
            </a:prstGeom>
            <a:noFill/>
            <a:ln w="28575" algn="ctr">
              <a:solidFill>
                <a:schemeClr val="bg1"/>
              </a:solidFill>
              <a:round/>
              <a:headEnd/>
              <a:tailEnd type="arrow" w="med" len="med"/>
            </a:ln>
          </p:spPr>
        </p:cxnSp>
      </p:gr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linds(horizont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blinds(horizontal)">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blinds(horizontal)">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Deterrence: cartels (I)</a:t>
            </a:r>
            <a:endParaRPr lang="it-IT"/>
          </a:p>
        </p:txBody>
      </p:sp>
      <p:sp>
        <p:nvSpPr>
          <p:cNvPr id="1741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17412" name="Text Box 10"/>
          <p:cNvSpPr txBox="1">
            <a:spLocks noChangeArrowheads="1"/>
          </p:cNvSpPr>
          <p:nvPr/>
        </p:nvSpPr>
        <p:spPr bwMode="auto">
          <a:xfrm>
            <a:off x="89042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D140021A-8792-4884-B91D-9DF37768FED7}" type="slidenum">
              <a:rPr lang="it-IT">
                <a:solidFill>
                  <a:srgbClr val="92A6FC"/>
                </a:solidFill>
              </a:rPr>
              <a:pPr>
                <a:lnSpc>
                  <a:spcPct val="125000"/>
                </a:lnSpc>
                <a:spcAft>
                  <a:spcPct val="25000"/>
                </a:spcAft>
              </a:pPr>
              <a:t>12</a:t>
            </a:fld>
            <a:endParaRPr lang="it-IT">
              <a:solidFill>
                <a:srgbClr val="92A6FC"/>
              </a:solidFill>
            </a:endParaRPr>
          </a:p>
        </p:txBody>
      </p:sp>
      <p:graphicFrame>
        <p:nvGraphicFramePr>
          <p:cNvPr id="7" name="Table 6"/>
          <p:cNvGraphicFramePr>
            <a:graphicFrameLocks noGrp="1"/>
          </p:cNvGraphicFramePr>
          <p:nvPr/>
        </p:nvGraphicFramePr>
        <p:xfrm>
          <a:off x="2916238" y="1290638"/>
          <a:ext cx="5791199" cy="5242338"/>
        </p:xfrm>
        <a:graphic>
          <a:graphicData uri="http://schemas.openxmlformats.org/drawingml/2006/table">
            <a:tbl>
              <a:tblPr>
                <a:tableStyleId>{E929F9F4-4A8F-4326-A1B4-22849713DDAB}</a:tableStyleId>
              </a:tblPr>
              <a:tblGrid>
                <a:gridCol w="3299791"/>
                <a:gridCol w="2491408"/>
              </a:tblGrid>
              <a:tr h="197081">
                <a:tc>
                  <a:txBody>
                    <a:bodyPr/>
                    <a:lstStyle/>
                    <a:p>
                      <a:pPr algn="l">
                        <a:spcBef>
                          <a:spcPts val="500"/>
                        </a:spcBef>
                        <a:spcAft>
                          <a:spcPts val="500"/>
                        </a:spcAft>
                      </a:pPr>
                      <a:r>
                        <a:rPr lang="en-GB" sz="2000" b="1">
                          <a:effectLst>
                            <a:outerShdw blurRad="38100" dist="38100" dir="2700000" algn="tl">
                              <a:srgbClr val="000000">
                                <a:alpha val="43137"/>
                              </a:srgbClr>
                            </a:outerShdw>
                          </a:effectLst>
                        </a:rPr>
                        <a:t>Source</a:t>
                      </a:r>
                      <a:endParaRPr lang="it-IT" sz="20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Probability</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0000"/>
                    </a:solidFill>
                  </a:tcPr>
                </a:tc>
              </a:tr>
              <a:tr h="339033">
                <a:tc>
                  <a:txBody>
                    <a:bodyPr/>
                    <a:lstStyle/>
                    <a:p>
                      <a:pPr algn="l">
                        <a:spcBef>
                          <a:spcPts val="150"/>
                        </a:spcBef>
                        <a:spcAft>
                          <a:spcPts val="150"/>
                        </a:spcAft>
                      </a:pPr>
                      <a:r>
                        <a:rPr lang="en-GB" sz="1800" b="1">
                          <a:effectLst>
                            <a:outerShdw blurRad="38100" dist="38100" dir="2700000" algn="tl">
                              <a:srgbClr val="000000">
                                <a:alpha val="43137"/>
                              </a:srgbClr>
                            </a:outerShdw>
                          </a:effectLst>
                        </a:rPr>
                        <a:t>Landes (1983)</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0.33</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44557">
                <a:tc>
                  <a:txBody>
                    <a:bodyPr/>
                    <a:lstStyle/>
                    <a:p>
                      <a:pPr algn="l">
                        <a:spcBef>
                          <a:spcPts val="150"/>
                        </a:spcBef>
                        <a:spcAft>
                          <a:spcPts val="150"/>
                        </a:spcAft>
                      </a:pPr>
                      <a:r>
                        <a:rPr lang="en-GB" sz="1800" b="1">
                          <a:effectLst>
                            <a:outerShdw blurRad="38100" dist="38100" dir="2700000" algn="tl">
                              <a:srgbClr val="000000">
                                <a:alpha val="43137"/>
                              </a:srgbClr>
                            </a:outerShdw>
                          </a:effectLst>
                        </a:rPr>
                        <a:t>USSD (1986:15)</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0.10</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1061">
                <a:tc>
                  <a:txBody>
                    <a:bodyPr/>
                    <a:lstStyle/>
                    <a:p>
                      <a:pPr algn="l">
                        <a:spcBef>
                          <a:spcPts val="150"/>
                        </a:spcBef>
                        <a:spcAft>
                          <a:spcPts val="150"/>
                        </a:spcAft>
                      </a:pPr>
                      <a:r>
                        <a:rPr lang="en-GB" sz="1800" b="1">
                          <a:effectLst>
                            <a:outerShdw blurRad="38100" dist="38100" dir="2700000" algn="tl">
                              <a:srgbClr val="000000">
                                <a:alpha val="43137"/>
                              </a:srgbClr>
                            </a:outerShdw>
                          </a:effectLst>
                        </a:rPr>
                        <a:t>Cohen and Scheffman (1989)</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0.33</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44556">
                <a:tc>
                  <a:txBody>
                    <a:bodyPr/>
                    <a:lstStyle/>
                    <a:p>
                      <a:pPr algn="l">
                        <a:spcBef>
                          <a:spcPts val="150"/>
                        </a:spcBef>
                        <a:spcAft>
                          <a:spcPts val="150"/>
                        </a:spcAft>
                      </a:pPr>
                      <a:r>
                        <a:rPr lang="en-GB" sz="1800" b="1">
                          <a:effectLst>
                            <a:outerShdw blurRad="38100" dist="38100" dir="2700000" algn="tl">
                              <a:srgbClr val="000000">
                                <a:alpha val="43137"/>
                              </a:srgbClr>
                            </a:outerShdw>
                          </a:effectLst>
                        </a:rPr>
                        <a:t>Beckstein and Gabel (1982)</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Less than 0.50</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1061">
                <a:tc>
                  <a:txBody>
                    <a:bodyPr/>
                    <a:lstStyle/>
                    <a:p>
                      <a:pPr algn="l">
                        <a:spcBef>
                          <a:spcPts val="150"/>
                        </a:spcBef>
                        <a:spcAft>
                          <a:spcPts val="150"/>
                        </a:spcAft>
                      </a:pPr>
                      <a:r>
                        <a:rPr lang="en-GB" sz="1800" b="1">
                          <a:effectLst>
                            <a:outerShdw blurRad="38100" dist="38100" dir="2700000" algn="tl">
                              <a:srgbClr val="000000">
                                <a:alpha val="43137"/>
                              </a:srgbClr>
                            </a:outerShdw>
                          </a:effectLst>
                        </a:rPr>
                        <a:t>Feinberg (1985:379)</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Less than 0.50</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44557">
                <a:tc>
                  <a:txBody>
                    <a:bodyPr/>
                    <a:lstStyle/>
                    <a:p>
                      <a:pPr algn="l">
                        <a:spcBef>
                          <a:spcPts val="150"/>
                        </a:spcBef>
                        <a:spcAft>
                          <a:spcPts val="150"/>
                        </a:spcAft>
                      </a:pPr>
                      <a:r>
                        <a:rPr lang="en-GB" sz="1800" b="1">
                          <a:effectLst>
                            <a:outerShdw blurRad="38100" dist="38100" dir="2700000" algn="tl">
                              <a:srgbClr val="000000">
                                <a:alpha val="43137"/>
                              </a:srgbClr>
                            </a:outerShdw>
                          </a:effectLst>
                        </a:rPr>
                        <a:t>Werden-Simon  (1987)</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Less than 0.10</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7808">
                <a:tc>
                  <a:txBody>
                    <a:bodyPr/>
                    <a:lstStyle/>
                    <a:p>
                      <a:pPr algn="l">
                        <a:spcBef>
                          <a:spcPts val="150"/>
                        </a:spcBef>
                        <a:spcAft>
                          <a:spcPts val="150"/>
                        </a:spcAft>
                      </a:pPr>
                      <a:r>
                        <a:rPr lang="en-GB" sz="1800" b="1">
                          <a:effectLst>
                            <a:outerShdw blurRad="38100" dist="38100" dir="2700000" algn="tl">
                              <a:srgbClr val="000000">
                                <a:alpha val="43137"/>
                              </a:srgbClr>
                            </a:outerShdw>
                          </a:effectLst>
                        </a:rPr>
                        <a:t>Bryant-Eckard (1991)</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0.13-0.17</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97081">
                <a:tc>
                  <a:txBody>
                    <a:bodyPr/>
                    <a:lstStyle/>
                    <a:p>
                      <a:pPr algn="l">
                        <a:spcBef>
                          <a:spcPts val="150"/>
                        </a:spcBef>
                        <a:spcAft>
                          <a:spcPts val="150"/>
                        </a:spcAft>
                      </a:pPr>
                      <a:r>
                        <a:rPr lang="en-GB" sz="1800" b="1">
                          <a:effectLst>
                            <a:outerShdw blurRad="38100" dist="38100" dir="2700000" algn="tl">
                              <a:srgbClr val="000000">
                                <a:alpha val="43137"/>
                              </a:srgbClr>
                            </a:outerShdw>
                          </a:effectLst>
                        </a:rPr>
                        <a:t>OECD (2002: 19)</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0.13-0.17</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88659">
                <a:tc>
                  <a:txBody>
                    <a:bodyPr/>
                    <a:lstStyle/>
                    <a:p>
                      <a:pPr algn="l">
                        <a:spcBef>
                          <a:spcPts val="150"/>
                        </a:spcBef>
                        <a:spcAft>
                          <a:spcPts val="150"/>
                        </a:spcAft>
                      </a:pPr>
                      <a:r>
                        <a:rPr lang="en-GB" sz="1800" b="1">
                          <a:effectLst>
                            <a:outerShdw blurRad="38100" dist="38100" dir="2700000" algn="tl">
                              <a:srgbClr val="000000">
                                <a:alpha val="43137"/>
                              </a:srgbClr>
                            </a:outerShdw>
                          </a:effectLst>
                        </a:rPr>
                        <a:t>Golub et al. (2005)</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0.13-0.17</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72514">
                <a:tc>
                  <a:txBody>
                    <a:bodyPr/>
                    <a:lstStyle/>
                    <a:p>
                      <a:pPr algn="l">
                        <a:spcBef>
                          <a:spcPts val="150"/>
                        </a:spcBef>
                        <a:spcAft>
                          <a:spcPts val="150"/>
                        </a:spcAft>
                      </a:pPr>
                      <a:r>
                        <a:rPr lang="en-GB" sz="1800" b="1">
                          <a:effectLst>
                            <a:outerShdw blurRad="38100" dist="38100" dir="2700000" algn="tl">
                              <a:srgbClr val="000000">
                                <a:alpha val="43137"/>
                              </a:srgbClr>
                            </a:outerShdw>
                          </a:effectLst>
                        </a:rPr>
                        <a:t>Wils (2005:30)</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Less than 0.33</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31305">
                <a:tc>
                  <a:txBody>
                    <a:bodyPr/>
                    <a:lstStyle/>
                    <a:p>
                      <a:pPr algn="l">
                        <a:spcBef>
                          <a:spcPts val="150"/>
                        </a:spcBef>
                        <a:spcAft>
                          <a:spcPts val="150"/>
                        </a:spcAft>
                      </a:pPr>
                      <a:r>
                        <a:rPr lang="en-GB" sz="1800" b="1">
                          <a:effectLst>
                            <a:outerShdw blurRad="38100" dist="38100" dir="2700000" algn="tl">
                              <a:srgbClr val="000000">
                                <a:alpha val="43137"/>
                              </a:srgbClr>
                            </a:outerShdw>
                          </a:effectLst>
                        </a:rPr>
                        <a:t>Wils (2006: 24)</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smtClean="0">
                          <a:effectLst>
                            <a:outerShdw blurRad="38100" dist="38100" dir="2700000" algn="tl">
                              <a:srgbClr val="000000">
                                <a:alpha val="43137"/>
                              </a:srgbClr>
                            </a:outerShdw>
                          </a:effectLst>
                        </a:rPr>
                        <a:t>0.16</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88659">
                <a:tc>
                  <a:txBody>
                    <a:bodyPr/>
                    <a:lstStyle/>
                    <a:p>
                      <a:pPr algn="l">
                        <a:spcBef>
                          <a:spcPts val="150"/>
                        </a:spcBef>
                        <a:spcAft>
                          <a:spcPts val="150"/>
                        </a:spcAft>
                      </a:pPr>
                      <a:r>
                        <a:rPr lang="en-GB" sz="1800" b="1">
                          <a:effectLst>
                            <a:outerShdw blurRad="38100" dist="38100" dir="2700000" algn="tl">
                              <a:srgbClr val="000000">
                                <a:alpha val="43137"/>
                              </a:srgbClr>
                            </a:outerShdw>
                          </a:effectLst>
                        </a:rPr>
                        <a:t>Schinkel (2006:25)</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0.15</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85773">
                <a:tc>
                  <a:txBody>
                    <a:bodyPr/>
                    <a:lstStyle/>
                    <a:p>
                      <a:pPr algn="l">
                        <a:spcBef>
                          <a:spcPts val="150"/>
                        </a:spcBef>
                        <a:spcAft>
                          <a:spcPts val="150"/>
                        </a:spcAft>
                      </a:pPr>
                      <a:r>
                        <a:rPr lang="en-GB" sz="1800" b="1">
                          <a:effectLst>
                            <a:outerShdw blurRad="38100" dist="38100" dir="2700000" algn="tl">
                              <a:srgbClr val="000000">
                                <a:alpha val="43137"/>
                              </a:srgbClr>
                            </a:outerShdw>
                          </a:effectLst>
                        </a:rPr>
                        <a:t>Bush et al. (2004)</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0.10-0.33</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88659">
                <a:tc>
                  <a:txBody>
                    <a:bodyPr/>
                    <a:lstStyle/>
                    <a:p>
                      <a:pPr algn="l">
                        <a:spcBef>
                          <a:spcPts val="150"/>
                        </a:spcBef>
                        <a:spcAft>
                          <a:spcPts val="150"/>
                        </a:spcAft>
                      </a:pPr>
                      <a:r>
                        <a:rPr lang="en-GB" sz="1800" b="1">
                          <a:effectLst>
                            <a:outerShdw blurRad="38100" dist="38100" dir="2700000" algn="tl">
                              <a:srgbClr val="000000">
                                <a:alpha val="43137"/>
                              </a:srgbClr>
                            </a:outerShdw>
                          </a:effectLst>
                        </a:rPr>
                        <a:t>Stucke (2006:47)</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unknown</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40834">
                <a:tc>
                  <a:txBody>
                    <a:bodyPr/>
                    <a:lstStyle/>
                    <a:p>
                      <a:pPr algn="l">
                        <a:spcBef>
                          <a:spcPts val="150"/>
                        </a:spcBef>
                        <a:spcAft>
                          <a:spcPts val="150"/>
                        </a:spcAft>
                      </a:pPr>
                      <a:r>
                        <a:rPr lang="en-GB" sz="1800" b="1">
                          <a:effectLst>
                            <a:outerShdw blurRad="38100" dist="38100" dir="2700000" algn="tl">
                              <a:srgbClr val="000000">
                                <a:alpha val="43137"/>
                              </a:srgbClr>
                            </a:outerShdw>
                          </a:effectLst>
                        </a:rPr>
                        <a:t>Combe-Monnier (2007)</a:t>
                      </a:r>
                      <a:endParaRPr lang="it-IT" sz="1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a:spcBef>
                          <a:spcPts val="150"/>
                        </a:spcBef>
                        <a:spcAft>
                          <a:spcPts val="150"/>
                        </a:spcAft>
                      </a:pPr>
                      <a:r>
                        <a:rPr lang="en-GB" sz="2000" b="1">
                          <a:effectLst>
                            <a:outerShdw blurRad="38100" dist="38100" dir="2700000" algn="tl">
                              <a:srgbClr val="000000">
                                <a:alpha val="43137"/>
                              </a:srgbClr>
                            </a:outerShdw>
                          </a:effectLst>
                        </a:rPr>
                        <a:t>0.129-0.132</a:t>
                      </a:r>
                      <a:endParaRPr lang="it-IT" sz="2800" b="1">
                        <a:effectLst>
                          <a:outerShdw blurRad="38100" dist="38100" dir="2700000" algn="tl">
                            <a:srgbClr val="000000">
                              <a:alpha val="43137"/>
                            </a:srgbClr>
                          </a:outerShdw>
                        </a:effectLst>
                        <a:latin typeface="Book Antiqua"/>
                        <a:ea typeface="Times New Roman"/>
                        <a:cs typeface="Times New Roman"/>
                      </a:endParaRPr>
                    </a:p>
                  </a:txBody>
                  <a:tcPr marL="55418" marR="5541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8" name="Rectangle 7"/>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defRPr/>
            </a:pPr>
            <a:r>
              <a:rPr lang="it-IT" sz="1800">
                <a:solidFill>
                  <a:srgbClr val="FFCC66"/>
                </a:solidFill>
                <a:effectLst>
                  <a:outerShdw blurRad="38100" dist="38100" dir="2700000" algn="tl">
                    <a:srgbClr val="000000"/>
                  </a:outerShdw>
                </a:effectLst>
                <a:cs typeface="+mn-cs"/>
              </a:rPr>
              <a:t>According to some authors, the “optimal fine” would reach several times the overcharge, or even more..</a:t>
            </a:r>
          </a:p>
          <a:p>
            <a:pPr algn="ctr">
              <a:lnSpc>
                <a:spcPct val="125000"/>
              </a:lnSpc>
              <a:spcAft>
                <a:spcPct val="25000"/>
              </a:spcAft>
              <a:defRPr/>
            </a:pPr>
            <a:r>
              <a:rPr lang="it-IT" sz="1800">
                <a:solidFill>
                  <a:srgbClr val="FFCC66"/>
                </a:solidFill>
                <a:effectLst>
                  <a:outerShdw blurRad="38100" dist="38100" dir="2700000" algn="tl">
                    <a:srgbClr val="000000"/>
                  </a:outerShdw>
                </a:effectLst>
                <a:cs typeface="+mn-cs"/>
              </a:rPr>
              <a:t>.. But there is a limit (the firm’s ability to pay)</a:t>
            </a:r>
          </a:p>
        </p:txBody>
      </p:sp>
    </p:spTree>
  </p:cSld>
  <p:clrMapOvr>
    <a:masterClrMapping/>
  </p:clrMapOvr>
  <p:transition>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 name="Title 2"/>
          <p:cNvSpPr>
            <a:spLocks noGrp="1"/>
          </p:cNvSpPr>
          <p:nvPr>
            <p:ph type="title"/>
          </p:nvPr>
        </p:nvSpPr>
        <p:spPr/>
        <p:txBody>
          <a:bodyPr/>
          <a:lstStyle/>
          <a:p>
            <a:pPr>
              <a:defRPr/>
            </a:pPr>
            <a:r>
              <a:rPr lang="it-IT" smtClean="0"/>
              <a:t>Deterrence: cartels (II)</a:t>
            </a:r>
            <a:endParaRPr lang="it-IT"/>
          </a:p>
        </p:txBody>
      </p:sp>
      <p:pic>
        <p:nvPicPr>
          <p:cNvPr id="95234" name="Immagine 9"/>
          <p:cNvPicPr>
            <a:picLocks noChangeAspect="1" noChangeArrowheads="1"/>
          </p:cNvPicPr>
          <p:nvPr/>
        </p:nvPicPr>
        <p:blipFill>
          <a:blip r:embed="rId2">
            <a:lum contrast="40000"/>
          </a:blip>
          <a:srcRect/>
          <a:stretch>
            <a:fillRect/>
          </a:stretch>
        </p:blipFill>
        <p:spPr bwMode="auto">
          <a:xfrm>
            <a:off x="278295" y="1444484"/>
            <a:ext cx="8587409" cy="4680442"/>
          </a:xfrm>
          <a:prstGeom prst="rect">
            <a:avLst/>
          </a:prstGeom>
          <a:noFill/>
          <a:ln w="9525">
            <a:noFill/>
            <a:miter lim="800000"/>
            <a:headEnd/>
            <a:tailEnd/>
          </a:ln>
          <a:effectLst>
            <a:softEdge rad="12700"/>
          </a:effectLst>
        </p:spPr>
      </p:pic>
      <p:sp>
        <p:nvSpPr>
          <p:cNvPr id="6" name="Text Box 68"/>
          <p:cNvSpPr txBox="1">
            <a:spLocks noChangeArrowheads="1"/>
          </p:cNvSpPr>
          <p:nvPr/>
        </p:nvSpPr>
        <p:spPr bwMode="auto">
          <a:xfrm>
            <a:off x="265113" y="6223000"/>
            <a:ext cx="2887662" cy="307975"/>
          </a:xfrm>
          <a:prstGeom prst="rect">
            <a:avLst/>
          </a:prstGeom>
          <a:noFill/>
          <a:ln w="9525">
            <a:noFill/>
            <a:miter lim="800000"/>
            <a:headEnd/>
            <a:tailEnd/>
          </a:ln>
          <a:effectLst/>
        </p:spPr>
        <p:txBody>
          <a:bodyPr wrap="none">
            <a:spAutoFit/>
          </a:bodyPr>
          <a:lstStyle/>
          <a:p>
            <a:pPr algn="ctr" fontAlgn="auto">
              <a:spcBef>
                <a:spcPts val="0"/>
              </a:spcBef>
              <a:spcAft>
                <a:spcPts val="0"/>
              </a:spcAft>
              <a:defRPr/>
            </a:pPr>
            <a:r>
              <a:rPr lang="it-IT" kern="0">
                <a:solidFill>
                  <a:srgbClr val="FFFF99"/>
                </a:solidFill>
                <a:cs typeface="+mn-cs"/>
              </a:rPr>
              <a:t>Source: Lande and Davis (2006)</a:t>
            </a:r>
          </a:p>
        </p:txBody>
      </p:sp>
      <p:sp>
        <p:nvSpPr>
          <p:cNvPr id="1843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23D926A9-6358-44D9-A006-929BD7372A8D}" type="slidenum">
              <a:rPr lang="it-IT">
                <a:solidFill>
                  <a:srgbClr val="92A6FC"/>
                </a:solidFill>
              </a:rPr>
              <a:pPr>
                <a:lnSpc>
                  <a:spcPct val="125000"/>
                </a:lnSpc>
                <a:spcAft>
                  <a:spcPct val="25000"/>
                </a:spcAft>
              </a:pPr>
              <a:t>13</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69704" y="1600200"/>
            <a:ext cx="5688496" cy="4114800"/>
          </a:xfrm>
        </p:spPr>
        <p:txBody>
          <a:bodyPr/>
          <a:lstStyle/>
          <a:p>
            <a:pPr algn="ctr">
              <a:buNone/>
            </a:pPr>
            <a:r>
              <a:rPr lang="en-US" sz="1600" i="1" smtClean="0"/>
              <a:t>“…we were somewhat surprised at the high representation of private actions that were filed in the absence of government cases or that significantly expanded the relief obtained through government enforcement alone… </a:t>
            </a:r>
          </a:p>
          <a:p>
            <a:pPr algn="ctr">
              <a:buNone/>
            </a:pPr>
            <a:r>
              <a:rPr lang="en-US" sz="1600" i="1" smtClean="0"/>
              <a:t>…of the total amount recovered almost half—at least forty-three to forty-seven percent; $7.631 to $8.981 billion—came from the fifteen cases that did not follow federal, State, or EU government enforcement . For each of the cases … the private plaintiffs completely uncovered the violations, and initiated and pursued the litigation, with the government following the private plaintiffs’ lead or playing no role at all.</a:t>
            </a:r>
          </a:p>
          <a:p>
            <a:pPr algn="ctr">
              <a:buNone/>
            </a:pPr>
            <a:r>
              <a:rPr lang="en-US" sz="1600" i="1" smtClean="0"/>
              <a:t>Another $4.212 billion came from cases with a mixed private/public origin".</a:t>
            </a:r>
          </a:p>
          <a:p>
            <a:pPr algn="r">
              <a:buNone/>
            </a:pPr>
            <a:r>
              <a:rPr lang="en-US" sz="1600" i="1" smtClean="0">
                <a:solidFill>
                  <a:srgbClr val="FFCC66"/>
                </a:solidFill>
              </a:rPr>
              <a:t>Lande and Davis (2008)</a:t>
            </a:r>
            <a:endParaRPr lang="it-IT" sz="1600">
              <a:solidFill>
                <a:srgbClr val="FFCC66"/>
              </a:solidFill>
            </a:endParaRPr>
          </a:p>
        </p:txBody>
      </p:sp>
      <p:sp>
        <p:nvSpPr>
          <p:cNvPr id="3" name="Title 2"/>
          <p:cNvSpPr>
            <a:spLocks noGrp="1"/>
          </p:cNvSpPr>
          <p:nvPr>
            <p:ph type="title"/>
          </p:nvPr>
        </p:nvSpPr>
        <p:spPr/>
        <p:txBody>
          <a:bodyPr/>
          <a:lstStyle/>
          <a:p>
            <a:r>
              <a:rPr lang="it-IT" smtClean="0"/>
              <a:t>Impact on the detection rate</a:t>
            </a:r>
            <a:endParaRPr lang="it-IT"/>
          </a:p>
        </p:txBody>
      </p:sp>
      <p:sp>
        <p:nvSpPr>
          <p:cNvPr id="4" name="Rectangle 3"/>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defRPr/>
            </a:pPr>
            <a:r>
              <a:rPr lang="it-IT" sz="1800" smtClean="0">
                <a:solidFill>
                  <a:srgbClr val="FFCC66"/>
                </a:solidFill>
                <a:effectLst>
                  <a:outerShdw blurRad="38100" dist="38100" dir="2700000" algn="tl">
                    <a:srgbClr val="000000"/>
                  </a:outerShdw>
                </a:effectLst>
                <a:cs typeface="+mn-cs"/>
              </a:rPr>
              <a:t>Lande and Davis (2008) analyse forty of the largest recent antitrust cases or group of cases in the US, and find a significant number of privately initiated cases</a:t>
            </a:r>
            <a:endParaRPr lang="it-IT" sz="1800">
              <a:solidFill>
                <a:srgbClr val="FFCC66"/>
              </a:solidFill>
              <a:effectLst>
                <a:outerShdw blurRad="38100" dist="38100" dir="2700000" algn="tl">
                  <a:srgbClr val="000000"/>
                </a:outerShdw>
              </a:effectLst>
              <a:cs typeface="+mn-cs"/>
            </a:endParaRPr>
          </a:p>
        </p:txBody>
      </p:sp>
      <p:sp>
        <p:nvSpPr>
          <p:cNvPr id="5"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Tree>
  </p:cSld>
  <p:clrMapOvr>
    <a:masterClrMapping/>
  </p:clrMapOvr>
  <p:transition>
    <p:strips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Deterrence: cartels (III)</a:t>
            </a:r>
            <a:endParaRPr lang="it-IT"/>
          </a:p>
        </p:txBody>
      </p:sp>
      <p:sp>
        <p:nvSpPr>
          <p:cNvPr id="19459"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1946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7A4D600C-3813-4A73-ADF4-356B080970A6}" type="slidenum">
              <a:rPr lang="it-IT">
                <a:solidFill>
                  <a:srgbClr val="92A6FC"/>
                </a:solidFill>
              </a:rPr>
              <a:pPr>
                <a:lnSpc>
                  <a:spcPct val="125000"/>
                </a:lnSpc>
                <a:spcAft>
                  <a:spcPct val="25000"/>
                </a:spcAft>
              </a:pPr>
              <a:t>15</a:t>
            </a:fld>
            <a:endParaRPr lang="it-IT">
              <a:solidFill>
                <a:srgbClr val="92A6FC"/>
              </a:solidFill>
            </a:endParaRPr>
          </a:p>
        </p:txBody>
      </p:sp>
      <p:pic>
        <p:nvPicPr>
          <p:cNvPr id="188418" name="Immagine 15"/>
          <p:cNvPicPr>
            <a:picLocks noChangeAspect="1" noChangeArrowheads="1"/>
          </p:cNvPicPr>
          <p:nvPr/>
        </p:nvPicPr>
        <p:blipFill>
          <a:blip r:embed="rId3"/>
          <a:srcRect/>
          <a:stretch>
            <a:fillRect/>
          </a:stretch>
        </p:blipFill>
        <p:spPr bwMode="auto">
          <a:xfrm>
            <a:off x="868680" y="1249680"/>
            <a:ext cx="7345651" cy="5562600"/>
          </a:xfrm>
          <a:prstGeom prst="rect">
            <a:avLst/>
          </a:prstGeom>
          <a:noFill/>
          <a:ln w="9525">
            <a:noFill/>
            <a:miter lim="800000"/>
            <a:headEnd/>
            <a:tailEnd/>
          </a:ln>
          <a:effectLst>
            <a:softEdge rad="63500"/>
          </a:effectLst>
        </p:spPr>
      </p:pic>
    </p:spTree>
  </p:cSld>
  <p:clrMapOvr>
    <a:masterClrMapping/>
  </p:clrMapOvr>
  <p:transition>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Deterrence: cartels (IV)</a:t>
            </a:r>
            <a:endParaRPr lang="it-IT"/>
          </a:p>
        </p:txBody>
      </p:sp>
      <p:sp>
        <p:nvSpPr>
          <p:cNvPr id="20483"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0484"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D8EBDFC2-569B-401A-8956-E0DD03C45E02}" type="slidenum">
              <a:rPr lang="it-IT">
                <a:solidFill>
                  <a:srgbClr val="92A6FC"/>
                </a:solidFill>
              </a:rPr>
              <a:pPr>
                <a:lnSpc>
                  <a:spcPct val="125000"/>
                </a:lnSpc>
                <a:spcAft>
                  <a:spcPct val="25000"/>
                </a:spcAft>
              </a:pPr>
              <a:t>16</a:t>
            </a:fld>
            <a:endParaRPr lang="it-IT">
              <a:solidFill>
                <a:srgbClr val="92A6FC"/>
              </a:solidFill>
            </a:endParaRPr>
          </a:p>
        </p:txBody>
      </p:sp>
      <p:pic>
        <p:nvPicPr>
          <p:cNvPr id="189442" name="Immagine 16"/>
          <p:cNvPicPr>
            <a:picLocks noChangeAspect="1" noChangeArrowheads="1"/>
          </p:cNvPicPr>
          <p:nvPr/>
        </p:nvPicPr>
        <p:blipFill>
          <a:blip r:embed="rId3"/>
          <a:srcRect/>
          <a:stretch>
            <a:fillRect/>
          </a:stretch>
        </p:blipFill>
        <p:spPr bwMode="auto">
          <a:xfrm>
            <a:off x="289560" y="2057400"/>
            <a:ext cx="8536309" cy="3322320"/>
          </a:xfrm>
          <a:prstGeom prst="rect">
            <a:avLst/>
          </a:prstGeom>
          <a:noFill/>
          <a:ln w="9525">
            <a:noFill/>
            <a:miter lim="800000"/>
            <a:headEnd/>
            <a:tailEnd/>
          </a:ln>
          <a:effectLst>
            <a:reflection blurRad="6350" stA="52000" endA="300" endPos="35000" dir="5400000" sy="-100000" algn="bl" rotWithShape="0"/>
            <a:softEdge rad="63500"/>
          </a:effectLst>
        </p:spPr>
      </p:pic>
    </p:spTree>
  </p:cSld>
  <p:clrMapOvr>
    <a:masterClrMapping/>
  </p:clrMapOvr>
  <p:transition>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Standing to sue</a:t>
            </a:r>
            <a:endParaRPr lang="it-IT"/>
          </a:p>
        </p:txBody>
      </p:sp>
      <p:sp>
        <p:nvSpPr>
          <p:cNvPr id="21507"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endParaRPr lang="it-IT" sz="2000">
              <a:solidFill>
                <a:srgbClr val="FFFF99"/>
              </a:solidFill>
            </a:endParaRP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Anticompetitive conduct may damage different categories of players</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The infringer should internalise  all negative externalities it imposes</a:t>
            </a:r>
          </a:p>
        </p:txBody>
      </p:sp>
      <p:sp>
        <p:nvSpPr>
          <p:cNvPr id="21509"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151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A2F43E18-21C0-41EC-A5EA-7F2EE1203B4F}" type="slidenum">
              <a:rPr lang="it-IT">
                <a:solidFill>
                  <a:srgbClr val="92A6FC"/>
                </a:solidFill>
              </a:rPr>
              <a:pPr>
                <a:lnSpc>
                  <a:spcPct val="125000"/>
                </a:lnSpc>
                <a:spcAft>
                  <a:spcPct val="25000"/>
                </a:spcAft>
              </a:pPr>
              <a:t>17</a:t>
            </a:fld>
            <a:endParaRPr lang="it-IT">
              <a:solidFill>
                <a:srgbClr val="92A6FC"/>
              </a:solidFill>
            </a:endParaRPr>
          </a:p>
        </p:txBody>
      </p:sp>
      <p:sp>
        <p:nvSpPr>
          <p:cNvPr id="21511" name="Rectangle 6"/>
          <p:cNvSpPr>
            <a:spLocks noChangeArrowheads="1"/>
          </p:cNvSpPr>
          <p:nvPr/>
        </p:nvSpPr>
        <p:spPr bwMode="auto">
          <a:xfrm>
            <a:off x="2619375" y="1617663"/>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Several categories of cartel victims: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direct purchasers, downstream firms or final customers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indirect purchasers (if the overcharge was passed-on)</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customers who purchased from fringe firms outside the cartel that charged a higher price as a non-cooperative response to the cartel price</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those who would have purchased the cartel product, but who either did not purchase at all, or purchased a less-preferred alternative outside the cartel</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suppliers to the cartel or to other firms who sell products that contain the cartelised input, who both sell less because of the output restriction at the cartel price. This is the so-called “umbrella effect” of a cartel.</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All of them have standing in the EU (but need to prove causation) – See ECJ in Manfredi (2006)</a:t>
            </a:r>
            <a:endParaRPr lang="en-US" sz="2000"/>
          </a:p>
        </p:txBody>
      </p:sp>
    </p:spTree>
  </p:cSld>
  <p:clrMapOvr>
    <a:masterClrMapping/>
  </p:clrMapOvr>
  <p:transition>
    <p:strips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grpSp>
        <p:nvGrpSpPr>
          <p:cNvPr id="2" name="Group 36"/>
          <p:cNvGrpSpPr/>
          <p:nvPr/>
        </p:nvGrpSpPr>
        <p:grpSpPr>
          <a:xfrm>
            <a:off x="4452017" y="2022946"/>
            <a:ext cx="4220868" cy="4572000"/>
            <a:chOff x="4406297" y="2007706"/>
            <a:chExt cx="4220868" cy="4572000"/>
          </a:xfrm>
          <a:solidFill>
            <a:schemeClr val="accent4">
              <a:lumMod val="75000"/>
              <a:lumOff val="25000"/>
            </a:schemeClr>
          </a:solidFill>
          <a:effectLst/>
        </p:grpSpPr>
        <p:sp>
          <p:nvSpPr>
            <p:cNvPr id="30" name="Rectangle 29"/>
            <p:cNvSpPr/>
            <p:nvPr/>
          </p:nvSpPr>
          <p:spPr bwMode="auto">
            <a:xfrm>
              <a:off x="4406297" y="2007706"/>
              <a:ext cx="4220868" cy="4572000"/>
            </a:xfrm>
            <a:prstGeom prst="rect">
              <a:avLst/>
            </a:prstGeom>
            <a:grpFill/>
            <a:ln w="9525" cap="flat" cmpd="sng" algn="ctr">
              <a:solidFill>
                <a:schemeClr val="tx1"/>
              </a:solidFill>
              <a:prstDash val="solid"/>
              <a:round/>
              <a:headEnd type="none" w="med" len="med"/>
              <a:tailEnd type="none" w="med" len="med"/>
            </a:ln>
            <a:effectLst>
              <a:glow rad="228600">
                <a:schemeClr val="accent2">
                  <a:satMod val="175000"/>
                  <a:alpha val="40000"/>
                </a:schemeClr>
              </a:glow>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6" name="Right Brace 25"/>
            <p:cNvSpPr/>
            <p:nvPr/>
          </p:nvSpPr>
          <p:spPr bwMode="auto">
            <a:xfrm rot="16200000">
              <a:off x="6238463" y="679155"/>
              <a:ext cx="477078" cy="4061792"/>
            </a:xfrm>
            <a:prstGeom prst="rightBrace">
              <a:avLst/>
            </a:prstGeom>
            <a:grp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8" name="Rectangle 27"/>
            <p:cNvSpPr/>
            <p:nvPr/>
          </p:nvSpPr>
          <p:spPr>
            <a:xfrm>
              <a:off x="5446643" y="2161869"/>
              <a:ext cx="1987828" cy="341632"/>
            </a:xfrm>
            <a:prstGeom prst="rect">
              <a:avLst/>
            </a:prstGeom>
            <a:grpFill/>
          </p:spPr>
          <p:txBody>
            <a:bodyPr>
              <a:spAutoFit/>
            </a:bodyPr>
            <a:lstStyle/>
            <a:p>
              <a:pPr algn="ctr">
                <a:lnSpc>
                  <a:spcPct val="90000"/>
                </a:lnSpc>
                <a:spcBef>
                  <a:spcPct val="30000"/>
                </a:spcBef>
                <a:buClr>
                  <a:schemeClr val="bg1"/>
                </a:buClr>
                <a:buSzPct val="100000"/>
                <a:buFont typeface="Wingdings" pitchFamily="2" charset="2"/>
                <a:buNone/>
                <a:defRPr/>
              </a:pPr>
              <a:r>
                <a:rPr lang="en-GB" sz="1800">
                  <a:effectLst>
                    <a:outerShdw blurRad="38100" dist="38100" dir="2700000" algn="tl">
                      <a:srgbClr val="000000">
                        <a:alpha val="43137"/>
                      </a:srgbClr>
                    </a:outerShdw>
                  </a:effectLst>
                  <a:cs typeface="+mn-cs"/>
                </a:rPr>
                <a:t>Settlement part</a:t>
              </a:r>
              <a:endParaRPr lang="it-IT" sz="1800">
                <a:effectLst>
                  <a:outerShdw blurRad="38100" dist="38100" dir="2700000" algn="tl">
                    <a:srgbClr val="000000">
                      <a:alpha val="43137"/>
                    </a:srgbClr>
                  </a:outerShdw>
                </a:effectLst>
                <a:cs typeface="+mn-cs"/>
              </a:endParaRPr>
            </a:p>
          </p:txBody>
        </p:sp>
      </p:grpSp>
      <p:grpSp>
        <p:nvGrpSpPr>
          <p:cNvPr id="4" name="Group 35"/>
          <p:cNvGrpSpPr/>
          <p:nvPr/>
        </p:nvGrpSpPr>
        <p:grpSpPr>
          <a:xfrm>
            <a:off x="279621" y="2014330"/>
            <a:ext cx="4015409" cy="4572000"/>
            <a:chOff x="371061" y="2014330"/>
            <a:chExt cx="4015409" cy="4572000"/>
          </a:xfrm>
          <a:solidFill>
            <a:schemeClr val="tx1">
              <a:lumMod val="85000"/>
              <a:lumOff val="15000"/>
            </a:schemeClr>
          </a:solidFill>
          <a:effectLst/>
        </p:grpSpPr>
        <p:sp>
          <p:nvSpPr>
            <p:cNvPr id="29" name="Rectangle 28"/>
            <p:cNvSpPr/>
            <p:nvPr/>
          </p:nvSpPr>
          <p:spPr bwMode="auto">
            <a:xfrm>
              <a:off x="371061" y="2014330"/>
              <a:ext cx="4015409" cy="4572000"/>
            </a:xfrm>
            <a:prstGeom prst="rect">
              <a:avLst/>
            </a:prstGeom>
            <a:grpFill/>
            <a:ln w="9525" cap="flat" cmpd="sng" algn="ctr">
              <a:noFill/>
              <a:prstDash val="solid"/>
              <a:round/>
              <a:headEnd type="none" w="med" len="med"/>
              <a:tailEnd type="none" w="med" len="med"/>
            </a:ln>
            <a:effectLst>
              <a:glow rad="228600">
                <a:schemeClr val="accent2">
                  <a:satMod val="175000"/>
                  <a:alpha val="40000"/>
                </a:schemeClr>
              </a:glow>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5" name="Right Brace 24"/>
            <p:cNvSpPr/>
            <p:nvPr/>
          </p:nvSpPr>
          <p:spPr bwMode="auto">
            <a:xfrm rot="16200000">
              <a:off x="2160107" y="795108"/>
              <a:ext cx="477078" cy="3816629"/>
            </a:xfrm>
            <a:prstGeom prst="rightBrace">
              <a:avLst/>
            </a:prstGeom>
            <a:grp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7" name="Rectangle 26"/>
            <p:cNvSpPr/>
            <p:nvPr/>
          </p:nvSpPr>
          <p:spPr>
            <a:xfrm>
              <a:off x="1517372" y="2168495"/>
              <a:ext cx="1769160" cy="341632"/>
            </a:xfrm>
            <a:prstGeom prst="rect">
              <a:avLst/>
            </a:prstGeom>
            <a:grpFill/>
          </p:spPr>
          <p:txBody>
            <a:bodyPr>
              <a:spAutoFit/>
            </a:bodyPr>
            <a:lstStyle/>
            <a:p>
              <a:pPr algn="ctr">
                <a:lnSpc>
                  <a:spcPct val="90000"/>
                </a:lnSpc>
                <a:spcBef>
                  <a:spcPct val="30000"/>
                </a:spcBef>
                <a:buClr>
                  <a:schemeClr val="bg1"/>
                </a:buClr>
                <a:buSzPct val="100000"/>
                <a:buFont typeface="Wingdings" pitchFamily="2" charset="2"/>
                <a:buNone/>
                <a:defRPr/>
              </a:pPr>
              <a:r>
                <a:rPr lang="en-GB" sz="1800">
                  <a:effectLst>
                    <a:outerShdw blurRad="38100" dist="38100" dir="2700000" algn="tl">
                      <a:srgbClr val="000000">
                        <a:alpha val="43137"/>
                      </a:srgbClr>
                    </a:outerShdw>
                  </a:effectLst>
                  <a:cs typeface="+mn-cs"/>
                </a:rPr>
                <a:t>Litigation part</a:t>
              </a:r>
              <a:endParaRPr lang="it-IT" sz="1800">
                <a:effectLst>
                  <a:outerShdw blurRad="38100" dist="38100" dir="2700000" algn="tl">
                    <a:srgbClr val="000000">
                      <a:alpha val="43137"/>
                    </a:srgbClr>
                  </a:outerShdw>
                </a:effectLst>
                <a:cs typeface="+mn-cs"/>
              </a:endParaRPr>
            </a:p>
          </p:txBody>
        </p:sp>
      </p:grpSp>
      <p:sp>
        <p:nvSpPr>
          <p:cNvPr id="3" name="Title 2"/>
          <p:cNvSpPr>
            <a:spLocks noGrp="1"/>
          </p:cNvSpPr>
          <p:nvPr>
            <p:ph type="title"/>
          </p:nvPr>
        </p:nvSpPr>
        <p:spPr/>
        <p:txBody>
          <a:bodyPr/>
          <a:lstStyle/>
          <a:p>
            <a:pPr>
              <a:defRPr/>
            </a:pPr>
            <a:r>
              <a:rPr lang="it-IT" smtClean="0"/>
              <a:t>Another “Magic formula”</a:t>
            </a:r>
            <a:endParaRPr lang="it-IT"/>
          </a:p>
        </p:txBody>
      </p:sp>
      <p:sp>
        <p:nvSpPr>
          <p:cNvPr id="22534"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8DBA4383-6A0C-4602-87C4-315B134FD552}" type="slidenum">
              <a:rPr lang="it-IT">
                <a:solidFill>
                  <a:srgbClr val="92A6FC"/>
                </a:solidFill>
              </a:rPr>
              <a:pPr>
                <a:lnSpc>
                  <a:spcPct val="125000"/>
                </a:lnSpc>
                <a:spcAft>
                  <a:spcPct val="25000"/>
                </a:spcAft>
              </a:pPr>
              <a:t>18</a:t>
            </a:fld>
            <a:endParaRPr lang="it-IT">
              <a:solidFill>
                <a:srgbClr val="92A6FC"/>
              </a:solidFill>
            </a:endParaRPr>
          </a:p>
        </p:txBody>
      </p:sp>
      <p:sp>
        <p:nvSpPr>
          <p:cNvPr id="7" name="Rectangle 6"/>
          <p:cNvSpPr/>
          <p:nvPr/>
        </p:nvSpPr>
        <p:spPr>
          <a:xfrm>
            <a:off x="-173038" y="4805363"/>
            <a:ext cx="9383713" cy="425450"/>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sz="2400">
                <a:solidFill>
                  <a:srgbClr val="FFFF99"/>
                </a:solidFill>
                <a:effectLst>
                  <a:outerShdw blurRad="38100" dist="38100" dir="2700000" algn="tl">
                    <a:srgbClr val="000000">
                      <a:alpha val="43137"/>
                    </a:srgbClr>
                  </a:outerShdw>
                </a:effectLst>
                <a:cs typeface="+mn-cs"/>
              </a:rPr>
              <a:t>p[wD – (OC</a:t>
            </a:r>
            <a:r>
              <a:rPr lang="en-GB" sz="2400" baseline="-25000">
                <a:solidFill>
                  <a:srgbClr val="FFFF99"/>
                </a:solidFill>
                <a:effectLst>
                  <a:outerShdw blurRad="38100" dist="38100" dir="2700000" algn="tl">
                    <a:srgbClr val="000000">
                      <a:alpha val="43137"/>
                    </a:srgbClr>
                  </a:outerShdw>
                </a:effectLst>
                <a:cs typeface="+mn-cs"/>
              </a:rPr>
              <a:t>t</a:t>
            </a:r>
            <a:r>
              <a:rPr lang="en-GB" sz="2400">
                <a:solidFill>
                  <a:srgbClr val="FFFF99"/>
                </a:solidFill>
                <a:effectLst>
                  <a:outerShdw blurRad="38100" dist="38100" dir="2700000" algn="tl">
                    <a:srgbClr val="000000">
                      <a:alpha val="43137"/>
                    </a:srgbClr>
                  </a:outerShdw>
                </a:effectLst>
                <a:cs typeface="+mn-cs"/>
              </a:rPr>
              <a:t> + LC</a:t>
            </a:r>
            <a:r>
              <a:rPr lang="en-GB" sz="2400" baseline="-25000">
                <a:solidFill>
                  <a:srgbClr val="FFFF99"/>
                </a:solidFill>
                <a:effectLst>
                  <a:outerShdw blurRad="38100" dist="38100" dir="2700000" algn="tl">
                    <a:srgbClr val="000000">
                      <a:alpha val="43137"/>
                    </a:srgbClr>
                  </a:outerShdw>
                </a:effectLst>
                <a:cs typeface="+mn-cs"/>
              </a:rPr>
              <a:t>t</a:t>
            </a:r>
            <a:r>
              <a:rPr lang="en-GB" sz="2400">
                <a:solidFill>
                  <a:srgbClr val="FFFF99"/>
                </a:solidFill>
                <a:effectLst>
                  <a:outerShdw blurRad="38100" dist="38100" dir="2700000" algn="tl">
                    <a:srgbClr val="000000">
                      <a:alpha val="43137"/>
                    </a:srgbClr>
                  </a:outerShdw>
                </a:effectLst>
                <a:cs typeface="+mn-cs"/>
              </a:rPr>
              <a:t> + AC)] + (1 – p)[S – (OC</a:t>
            </a:r>
            <a:r>
              <a:rPr lang="en-GB" sz="2400" baseline="-25000">
                <a:solidFill>
                  <a:srgbClr val="FFFF99"/>
                </a:solidFill>
                <a:effectLst>
                  <a:outerShdw blurRad="38100" dist="38100" dir="2700000" algn="tl">
                    <a:srgbClr val="000000">
                      <a:alpha val="43137"/>
                    </a:srgbClr>
                  </a:outerShdw>
                </a:effectLst>
                <a:cs typeface="+mn-cs"/>
              </a:rPr>
              <a:t>s</a:t>
            </a:r>
            <a:r>
              <a:rPr lang="en-GB" sz="2400">
                <a:solidFill>
                  <a:srgbClr val="FFFF99"/>
                </a:solidFill>
                <a:effectLst>
                  <a:outerShdw blurRad="38100" dist="38100" dir="2700000" algn="tl">
                    <a:srgbClr val="000000">
                      <a:alpha val="43137"/>
                    </a:srgbClr>
                  </a:outerShdw>
                </a:effectLst>
                <a:cs typeface="+mn-cs"/>
              </a:rPr>
              <a:t> + LC</a:t>
            </a:r>
            <a:r>
              <a:rPr lang="en-GB" sz="2400" baseline="-25000">
                <a:solidFill>
                  <a:srgbClr val="FFFF99"/>
                </a:solidFill>
                <a:effectLst>
                  <a:outerShdw blurRad="38100" dist="38100" dir="2700000" algn="tl">
                    <a:srgbClr val="000000">
                      <a:alpha val="43137"/>
                    </a:srgbClr>
                  </a:outerShdw>
                </a:effectLst>
                <a:cs typeface="+mn-cs"/>
              </a:rPr>
              <a:t>s</a:t>
            </a:r>
            <a:r>
              <a:rPr lang="en-GB" sz="2400">
                <a:solidFill>
                  <a:srgbClr val="FFFF99"/>
                </a:solidFill>
                <a:effectLst>
                  <a:outerShdw blurRad="38100" dist="38100" dir="2700000" algn="tl">
                    <a:srgbClr val="000000">
                      <a:alpha val="43137"/>
                    </a:srgbClr>
                  </a:outerShdw>
                </a:effectLst>
                <a:cs typeface="+mn-cs"/>
              </a:rPr>
              <a:t>)] &gt; 0</a:t>
            </a:r>
            <a:endParaRPr lang="it-IT" sz="2400">
              <a:solidFill>
                <a:srgbClr val="FFFF99"/>
              </a:solidFill>
              <a:effectLst>
                <a:outerShdw blurRad="38100" dist="38100" dir="2700000" algn="tl">
                  <a:srgbClr val="000000">
                    <a:alpha val="43137"/>
                  </a:srgbClr>
                </a:outerShdw>
              </a:effectLst>
              <a:cs typeface="+mn-cs"/>
            </a:endParaRPr>
          </a:p>
        </p:txBody>
      </p:sp>
      <p:grpSp>
        <p:nvGrpSpPr>
          <p:cNvPr id="5" name="Group 31"/>
          <p:cNvGrpSpPr>
            <a:grpSpLocks/>
          </p:cNvGrpSpPr>
          <p:nvPr/>
        </p:nvGrpSpPr>
        <p:grpSpPr bwMode="auto">
          <a:xfrm>
            <a:off x="238125" y="5181600"/>
            <a:ext cx="1770063" cy="1382713"/>
            <a:chOff x="238538" y="5181582"/>
            <a:chExt cx="1769160" cy="1383063"/>
          </a:xfrm>
        </p:grpSpPr>
        <p:sp>
          <p:nvSpPr>
            <p:cNvPr id="8" name="Rectangle 7"/>
            <p:cNvSpPr/>
            <p:nvPr/>
          </p:nvSpPr>
          <p:spPr>
            <a:xfrm>
              <a:off x="238538" y="6085099"/>
              <a:ext cx="1769160" cy="479546"/>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Probability of winning at trial</a:t>
              </a:r>
              <a:endParaRPr lang="it-IT">
                <a:effectLst>
                  <a:outerShdw blurRad="38100" dist="38100" dir="2700000" algn="tl">
                    <a:srgbClr val="000000">
                      <a:alpha val="43137"/>
                    </a:srgbClr>
                  </a:outerShdw>
                </a:effectLst>
                <a:cs typeface="+mn-cs"/>
              </a:endParaRPr>
            </a:p>
          </p:txBody>
        </p:sp>
        <p:cxnSp>
          <p:nvCxnSpPr>
            <p:cNvPr id="22551" name="Straight Arrow Connector 9"/>
            <p:cNvCxnSpPr>
              <a:cxnSpLocks noChangeShapeType="1"/>
              <a:stCxn id="8" idx="0"/>
            </p:cNvCxnSpPr>
            <p:nvPr/>
          </p:nvCxnSpPr>
          <p:spPr bwMode="auto">
            <a:xfrm rot="5400000" flipH="1" flipV="1">
              <a:off x="673312" y="5631388"/>
              <a:ext cx="902932" cy="3320"/>
            </a:xfrm>
            <a:prstGeom prst="straightConnector1">
              <a:avLst/>
            </a:prstGeom>
            <a:noFill/>
            <a:ln w="28575" algn="ctr">
              <a:solidFill>
                <a:schemeClr val="bg1"/>
              </a:solidFill>
              <a:round/>
              <a:headEnd/>
              <a:tailEnd type="arrow" w="med" len="med"/>
            </a:ln>
          </p:spPr>
        </p:cxnSp>
      </p:grpSp>
      <p:grpSp>
        <p:nvGrpSpPr>
          <p:cNvPr id="6" name="Group 30"/>
          <p:cNvGrpSpPr>
            <a:grpSpLocks/>
          </p:cNvGrpSpPr>
          <p:nvPr/>
        </p:nvGrpSpPr>
        <p:grpSpPr bwMode="auto">
          <a:xfrm>
            <a:off x="457200" y="3162300"/>
            <a:ext cx="1768475" cy="1674813"/>
            <a:chOff x="457199" y="3162410"/>
            <a:chExt cx="1769160" cy="1674618"/>
          </a:xfrm>
        </p:grpSpPr>
        <p:sp>
          <p:nvSpPr>
            <p:cNvPr id="12" name="Rectangle 11"/>
            <p:cNvSpPr/>
            <p:nvPr/>
          </p:nvSpPr>
          <p:spPr>
            <a:xfrm>
              <a:off x="457199" y="3162410"/>
              <a:ext cx="1769160" cy="479369"/>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Expected damage award</a:t>
              </a:r>
              <a:endParaRPr lang="it-IT">
                <a:effectLst>
                  <a:outerShdw blurRad="38100" dist="38100" dir="2700000" algn="tl">
                    <a:srgbClr val="000000">
                      <a:alpha val="43137"/>
                    </a:srgbClr>
                  </a:outerShdw>
                </a:effectLst>
                <a:cs typeface="+mn-cs"/>
              </a:endParaRPr>
            </a:p>
          </p:txBody>
        </p:sp>
        <p:cxnSp>
          <p:nvCxnSpPr>
            <p:cNvPr id="22549" name="Straight Arrow Connector 12"/>
            <p:cNvCxnSpPr>
              <a:cxnSpLocks noChangeShapeType="1"/>
              <a:stCxn id="12" idx="2"/>
            </p:cNvCxnSpPr>
            <p:nvPr/>
          </p:nvCxnSpPr>
          <p:spPr bwMode="auto">
            <a:xfrm rot="5400000">
              <a:off x="742882" y="4238130"/>
              <a:ext cx="1194487" cy="3309"/>
            </a:xfrm>
            <a:prstGeom prst="straightConnector1">
              <a:avLst/>
            </a:prstGeom>
            <a:noFill/>
            <a:ln w="28575" algn="ctr">
              <a:solidFill>
                <a:schemeClr val="bg1"/>
              </a:solidFill>
              <a:round/>
              <a:headEnd/>
              <a:tailEnd type="arrow" w="med" len="med"/>
            </a:ln>
          </p:spPr>
        </p:cxnSp>
      </p:grpSp>
      <p:grpSp>
        <p:nvGrpSpPr>
          <p:cNvPr id="9" name="Group 32"/>
          <p:cNvGrpSpPr>
            <a:grpSpLocks/>
          </p:cNvGrpSpPr>
          <p:nvPr/>
        </p:nvGrpSpPr>
        <p:grpSpPr bwMode="auto">
          <a:xfrm>
            <a:off x="1768475" y="4097338"/>
            <a:ext cx="2471738" cy="825500"/>
            <a:chOff x="1769165" y="4096686"/>
            <a:chExt cx="2471533" cy="826477"/>
          </a:xfrm>
        </p:grpSpPr>
        <p:sp>
          <p:nvSpPr>
            <p:cNvPr id="17" name="Right Brace 16"/>
            <p:cNvSpPr/>
            <p:nvPr/>
          </p:nvSpPr>
          <p:spPr bwMode="auto">
            <a:xfrm rot="16200000">
              <a:off x="2766525" y="3448990"/>
              <a:ext cx="476814" cy="2471533"/>
            </a:xfrm>
            <a:prstGeom prst="rightBrace">
              <a:avLst/>
            </a:prstGeom>
            <a:no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18" name="Rectangle 17"/>
            <p:cNvSpPr/>
            <p:nvPr/>
          </p:nvSpPr>
          <p:spPr>
            <a:xfrm>
              <a:off x="2134260" y="4096686"/>
              <a:ext cx="1768328" cy="286088"/>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Litigation costs</a:t>
              </a:r>
              <a:endParaRPr lang="it-IT">
                <a:effectLst>
                  <a:outerShdw blurRad="38100" dist="38100" dir="2700000" algn="tl">
                    <a:srgbClr val="000000">
                      <a:alpha val="43137"/>
                    </a:srgbClr>
                  </a:outerShdw>
                </a:effectLst>
                <a:cs typeface="+mn-cs"/>
              </a:endParaRPr>
            </a:p>
          </p:txBody>
        </p:sp>
      </p:grpSp>
      <p:grpSp>
        <p:nvGrpSpPr>
          <p:cNvPr id="10" name="Group 33"/>
          <p:cNvGrpSpPr>
            <a:grpSpLocks/>
          </p:cNvGrpSpPr>
          <p:nvPr/>
        </p:nvGrpSpPr>
        <p:grpSpPr bwMode="auto">
          <a:xfrm>
            <a:off x="4770438" y="3168650"/>
            <a:ext cx="1770062" cy="1674813"/>
            <a:chOff x="4770727" y="3169038"/>
            <a:chExt cx="1769160" cy="1674619"/>
          </a:xfrm>
        </p:grpSpPr>
        <p:sp>
          <p:nvSpPr>
            <p:cNvPr id="19" name="Rectangle 18"/>
            <p:cNvSpPr/>
            <p:nvPr/>
          </p:nvSpPr>
          <p:spPr>
            <a:xfrm>
              <a:off x="4770727" y="3169038"/>
              <a:ext cx="1769160" cy="479369"/>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Expected settlement</a:t>
              </a:r>
              <a:endParaRPr lang="it-IT">
                <a:effectLst>
                  <a:outerShdw blurRad="38100" dist="38100" dir="2700000" algn="tl">
                    <a:srgbClr val="000000">
                      <a:alpha val="43137"/>
                    </a:srgbClr>
                  </a:outerShdw>
                </a:effectLst>
                <a:cs typeface="+mn-cs"/>
              </a:endParaRPr>
            </a:p>
          </p:txBody>
        </p:sp>
        <p:cxnSp>
          <p:nvCxnSpPr>
            <p:cNvPr id="22545" name="Straight Arrow Connector 19"/>
            <p:cNvCxnSpPr>
              <a:cxnSpLocks noChangeShapeType="1"/>
              <a:stCxn id="19" idx="2"/>
            </p:cNvCxnSpPr>
            <p:nvPr/>
          </p:nvCxnSpPr>
          <p:spPr bwMode="auto">
            <a:xfrm rot="5400000">
              <a:off x="5056410" y="4244760"/>
              <a:ext cx="1194488" cy="3306"/>
            </a:xfrm>
            <a:prstGeom prst="straightConnector1">
              <a:avLst/>
            </a:prstGeom>
            <a:noFill/>
            <a:ln w="28575" algn="ctr">
              <a:solidFill>
                <a:schemeClr val="bg1"/>
              </a:solidFill>
              <a:round/>
              <a:headEnd/>
              <a:tailEnd type="arrow" w="med" len="med"/>
            </a:ln>
          </p:spPr>
        </p:cxnSp>
      </p:grpSp>
      <p:grpSp>
        <p:nvGrpSpPr>
          <p:cNvPr id="11" name="Group 34"/>
          <p:cNvGrpSpPr>
            <a:grpSpLocks/>
          </p:cNvGrpSpPr>
          <p:nvPr/>
        </p:nvGrpSpPr>
        <p:grpSpPr bwMode="auto">
          <a:xfrm>
            <a:off x="6010275" y="4143375"/>
            <a:ext cx="1874838" cy="825500"/>
            <a:chOff x="6009865" y="4143070"/>
            <a:chExt cx="1875182" cy="826477"/>
          </a:xfrm>
        </p:grpSpPr>
        <p:sp>
          <p:nvSpPr>
            <p:cNvPr id="21" name="Right Brace 20"/>
            <p:cNvSpPr/>
            <p:nvPr/>
          </p:nvSpPr>
          <p:spPr bwMode="auto">
            <a:xfrm rot="16200000">
              <a:off x="6719370" y="3803870"/>
              <a:ext cx="476814" cy="1854540"/>
            </a:xfrm>
            <a:prstGeom prst="rightBrace">
              <a:avLst/>
            </a:prstGeom>
            <a:noFill/>
            <a:ln w="28575" cap="flat" cmpd="sng" algn="ctr">
              <a:solidFill>
                <a:schemeClr val="bg1"/>
              </a:solidFill>
              <a:prstDash val="solid"/>
              <a:round/>
              <a:headEnd type="none" w="med" len="med"/>
              <a:tailEnd type="none" w="med" len="med"/>
            </a:ln>
            <a:effectLst/>
          </p:spPr>
          <p:txBody>
            <a:bodyPr/>
            <a:lstStyle/>
            <a:p>
              <a:pPr algn="ctr">
                <a:lnSpc>
                  <a:spcPct val="90000"/>
                </a:lnSpc>
                <a:spcBef>
                  <a:spcPct val="30000"/>
                </a:spcBef>
                <a:buClr>
                  <a:schemeClr val="bg1"/>
                </a:buClr>
                <a:buSzPct val="100000"/>
                <a:buFont typeface="Wingdings" pitchFamily="2" charset="2"/>
                <a:buChar char="•"/>
                <a:defRPr/>
              </a:pPr>
              <a:endParaRPr lang="it-IT">
                <a:effectLst>
                  <a:outerShdw blurRad="38100" dist="38100" dir="2700000" algn="tl">
                    <a:srgbClr val="000000">
                      <a:alpha val="43137"/>
                    </a:srgbClr>
                  </a:outerShdw>
                </a:effectLst>
                <a:cs typeface="+mn-cs"/>
              </a:endParaRPr>
            </a:p>
          </p:txBody>
        </p:sp>
        <p:sp>
          <p:nvSpPr>
            <p:cNvPr id="22" name="Rectangle 21"/>
            <p:cNvSpPr/>
            <p:nvPr/>
          </p:nvSpPr>
          <p:spPr>
            <a:xfrm>
              <a:off x="6009865" y="4143070"/>
              <a:ext cx="1768799" cy="286088"/>
            </a:xfrm>
            <a:prstGeom prst="rect">
              <a:avLst/>
            </a:prstGeom>
          </p:spPr>
          <p:txBody>
            <a:bodyPr>
              <a:spAutoFit/>
            </a:bodyPr>
            <a:lstStyle/>
            <a:p>
              <a:pPr algn="ctr">
                <a:lnSpc>
                  <a:spcPct val="90000"/>
                </a:lnSpc>
                <a:spcBef>
                  <a:spcPct val="30000"/>
                </a:spcBef>
                <a:buClr>
                  <a:schemeClr val="bg1"/>
                </a:buClr>
                <a:buSzPct val="100000"/>
                <a:buFont typeface="Wingdings" pitchFamily="2" charset="2"/>
                <a:buNone/>
                <a:defRPr/>
              </a:pPr>
              <a:r>
                <a:rPr lang="en-GB">
                  <a:effectLst>
                    <a:outerShdw blurRad="38100" dist="38100" dir="2700000" algn="tl">
                      <a:srgbClr val="000000">
                        <a:alpha val="43137"/>
                      </a:srgbClr>
                    </a:outerShdw>
                  </a:effectLst>
                  <a:cs typeface="+mn-cs"/>
                </a:rPr>
                <a:t>Settlement costs</a:t>
              </a:r>
              <a:endParaRPr lang="it-IT">
                <a:effectLst>
                  <a:outerShdw blurRad="38100" dist="38100" dir="2700000" algn="tl">
                    <a:srgbClr val="000000">
                      <a:alpha val="43137"/>
                    </a:srgbClr>
                  </a:outerShdw>
                </a:effectLst>
                <a:cs typeface="+mn-cs"/>
              </a:endParaRPr>
            </a:p>
          </p:txBody>
        </p:sp>
      </p:grpSp>
      <p:sp>
        <p:nvSpPr>
          <p:cNvPr id="22541" name="Rectangle 22"/>
          <p:cNvSpPr>
            <a:spLocks noChangeArrowheads="1"/>
          </p:cNvSpPr>
          <p:nvPr/>
        </p:nvSpPr>
        <p:spPr bwMode="auto">
          <a:xfrm>
            <a:off x="1484313" y="1498600"/>
            <a:ext cx="6043612" cy="425450"/>
          </a:xfrm>
          <a:prstGeom prst="rect">
            <a:avLst/>
          </a:prstGeom>
          <a:noFill/>
          <a:ln w="9525">
            <a:noFill/>
            <a:miter lim="800000"/>
            <a:headEnd/>
            <a:tailEnd/>
          </a:ln>
        </p:spPr>
        <p:txBody>
          <a:bodyPr>
            <a:spAutoFit/>
          </a:bodyPr>
          <a:lstStyle/>
          <a:p>
            <a:pPr algn="ctr">
              <a:lnSpc>
                <a:spcPct val="90000"/>
              </a:lnSpc>
              <a:spcBef>
                <a:spcPct val="30000"/>
              </a:spcBef>
              <a:buClr>
                <a:schemeClr val="bg1"/>
              </a:buClr>
              <a:buSzPct val="100000"/>
              <a:buFont typeface="Wingdings" pitchFamily="2" charset="2"/>
              <a:buNone/>
            </a:pPr>
            <a:r>
              <a:rPr lang="en-GB" sz="2400">
                <a:solidFill>
                  <a:srgbClr val="FFFF99"/>
                </a:solidFill>
              </a:rPr>
              <a:t>When will a victim sue?</a:t>
            </a:r>
            <a:endParaRPr lang="it-IT" sz="2400">
              <a:solidFill>
                <a:srgbClr val="FFFF99"/>
              </a:solidFill>
            </a:endParaRPr>
          </a:p>
        </p:txBody>
      </p:sp>
    </p:spTree>
    <p:custDataLst>
      <p:tags r:id="rId1"/>
    </p:custDataLst>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linds(horizontal)">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 name="Title 2"/>
          <p:cNvSpPr>
            <a:spLocks noGrp="1"/>
          </p:cNvSpPr>
          <p:nvPr>
            <p:ph type="title"/>
          </p:nvPr>
        </p:nvSpPr>
        <p:spPr/>
        <p:txBody>
          <a:bodyPr/>
          <a:lstStyle/>
          <a:p>
            <a:pPr>
              <a:defRPr/>
            </a:pPr>
            <a:r>
              <a:rPr lang="it-IT" smtClean="0"/>
              <a:t>Winning and settling</a:t>
            </a:r>
            <a:endParaRPr lang="it-IT"/>
          </a:p>
        </p:txBody>
      </p:sp>
      <p:sp>
        <p:nvSpPr>
          <p:cNvPr id="23556"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554D0806-BC90-4F95-AD1F-1E744D9ED8FC}" type="slidenum">
              <a:rPr lang="it-IT">
                <a:solidFill>
                  <a:srgbClr val="92A6FC"/>
                </a:solidFill>
              </a:rPr>
              <a:pPr>
                <a:lnSpc>
                  <a:spcPct val="125000"/>
                </a:lnSpc>
                <a:spcAft>
                  <a:spcPct val="25000"/>
                </a:spcAft>
              </a:pPr>
              <a:t>19</a:t>
            </a:fld>
            <a:endParaRPr lang="it-IT">
              <a:solidFill>
                <a:srgbClr val="92A6FC"/>
              </a:solidFill>
            </a:endParaRPr>
          </a:p>
        </p:txBody>
      </p:sp>
      <p:pic>
        <p:nvPicPr>
          <p:cNvPr id="7" name="Immagine 23"/>
          <p:cNvPicPr>
            <a:picLocks noChangeAspect="1" noChangeArrowheads="1"/>
          </p:cNvPicPr>
          <p:nvPr/>
        </p:nvPicPr>
        <p:blipFill>
          <a:blip r:embed="rId3"/>
          <a:srcRect/>
          <a:stretch>
            <a:fillRect/>
          </a:stretch>
        </p:blipFill>
        <p:spPr bwMode="auto">
          <a:xfrm>
            <a:off x="0" y="2514600"/>
            <a:ext cx="9084622"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558" name="Rectangle 7"/>
          <p:cNvSpPr>
            <a:spLocks noChangeArrowheads="1"/>
          </p:cNvSpPr>
          <p:nvPr/>
        </p:nvSpPr>
        <p:spPr bwMode="auto">
          <a:xfrm>
            <a:off x="1484313" y="1606550"/>
            <a:ext cx="6043612" cy="423863"/>
          </a:xfrm>
          <a:prstGeom prst="rect">
            <a:avLst/>
          </a:prstGeom>
          <a:noFill/>
          <a:ln w="9525">
            <a:noFill/>
            <a:miter lim="800000"/>
            <a:headEnd/>
            <a:tailEnd/>
          </a:ln>
        </p:spPr>
        <p:txBody>
          <a:bodyPr>
            <a:spAutoFit/>
          </a:bodyPr>
          <a:lstStyle/>
          <a:p>
            <a:pPr algn="ctr">
              <a:lnSpc>
                <a:spcPct val="90000"/>
              </a:lnSpc>
              <a:spcBef>
                <a:spcPct val="30000"/>
              </a:spcBef>
              <a:buClr>
                <a:schemeClr val="bg1"/>
              </a:buClr>
              <a:buSzPct val="100000"/>
              <a:buFont typeface="Wingdings" pitchFamily="2" charset="2"/>
              <a:buNone/>
            </a:pPr>
            <a:r>
              <a:rPr lang="en-GB" sz="2400">
                <a:solidFill>
                  <a:srgbClr val="FFFF99"/>
                </a:solidFill>
              </a:rPr>
              <a:t>Georgetown study data (1973-1983)</a:t>
            </a:r>
            <a:endParaRPr lang="it-IT" sz="2400">
              <a:solidFill>
                <a:srgbClr val="FFFF99"/>
              </a:solidFill>
            </a:endParaRPr>
          </a:p>
        </p:txBody>
      </p:sp>
    </p:spTree>
  </p:cSld>
  <p:clrMapOvr>
    <a:masterClrMapping/>
  </p:clrMapOvr>
  <p:transition>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The costs of private enforcement</a:t>
            </a:r>
            <a:endParaRPr lang="it-IT"/>
          </a:p>
        </p:txBody>
      </p:sp>
      <p:sp>
        <p:nvSpPr>
          <p:cNvPr id="24579"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Litigation costs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Average lawyers’ fees reach 10%-20% of final awards in the US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Court fees average 2%-6% of final award in the EU</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Opportunity cost of litigation: </a:t>
            </a:r>
            <a:r>
              <a:rPr lang="en-GB" sz="1800"/>
              <a:t>53%-79% of attorneys’ fees (Lande, 1993)</a:t>
            </a: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In Europe, would not be necessarily lower than in the US, despite the absence of contingency fees</a:t>
            </a:r>
          </a:p>
          <a:p>
            <a:pPr marL="177800" indent="-177800">
              <a:lnSpc>
                <a:spcPct val="90000"/>
              </a:lnSpc>
              <a:spcBef>
                <a:spcPts val="2400"/>
              </a:spcBef>
              <a:spcAft>
                <a:spcPct val="20000"/>
              </a:spcAft>
              <a:buClr>
                <a:srgbClr val="99CCFF"/>
              </a:buClr>
              <a:buSzPct val="100000"/>
              <a:buFont typeface="Wingdings" pitchFamily="2" charset="2"/>
              <a:buChar char="§"/>
            </a:pPr>
            <a:r>
              <a:rPr lang="en-GB" sz="2000">
                <a:solidFill>
                  <a:srgbClr val="FFFF99"/>
                </a:solidFill>
              </a:rPr>
              <a:t>Cost of the judicial system</a:t>
            </a:r>
            <a:endParaRPr lang="en-GB" sz="1800">
              <a:solidFill>
                <a:srgbClr val="FFFF99"/>
              </a:solidFill>
            </a:endParaRPr>
          </a:p>
          <a:p>
            <a:pPr marL="635000" lvl="1" indent="-177800">
              <a:lnSpc>
                <a:spcPct val="90000"/>
              </a:lnSpc>
              <a:spcBef>
                <a:spcPct val="50000"/>
              </a:spcBef>
              <a:spcAft>
                <a:spcPct val="20000"/>
              </a:spcAft>
              <a:buClr>
                <a:srgbClr val="99CCFF"/>
              </a:buClr>
              <a:buSzPct val="100000"/>
              <a:buFont typeface="Wingdings" pitchFamily="2" charset="2"/>
              <a:buChar char="§"/>
            </a:pPr>
            <a:r>
              <a:rPr lang="en-GB" sz="1800"/>
              <a:t>Up to 16.5% of the nominal income transfer (untrebled  damage award)</a:t>
            </a:r>
            <a:endParaRPr lang="it-IT" sz="1800"/>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Costs associated with enhanced private enforcement never outweigh the potential benefits, but can be significant</a:t>
            </a:r>
          </a:p>
        </p:txBody>
      </p:sp>
      <p:sp>
        <p:nvSpPr>
          <p:cNvPr id="2458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458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BF959006-458F-4C9B-90BB-E4EA077E1AC6}" type="slidenum">
              <a:rPr lang="it-IT">
                <a:solidFill>
                  <a:srgbClr val="92A6FC"/>
                </a:solidFill>
              </a:rPr>
              <a:pPr>
                <a:lnSpc>
                  <a:spcPct val="125000"/>
                </a:lnSpc>
                <a:spcAft>
                  <a:spcPct val="25000"/>
                </a:spcAft>
              </a:pPr>
              <a:t>20</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Frivolous suits?</a:t>
            </a:r>
            <a:endParaRPr lang="it-IT"/>
          </a:p>
        </p:txBody>
      </p:sp>
      <p:sp>
        <p:nvSpPr>
          <p:cNvPr id="25603"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Private parties may have an incentive to strategically use the legal system to:</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Impose costs on rivals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Sue and settle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Gain access to confidential information</a:t>
            </a:r>
          </a:p>
          <a:p>
            <a:pPr marL="177800" indent="-177800">
              <a:lnSpc>
                <a:spcPct val="90000"/>
              </a:lnSpc>
              <a:spcBef>
                <a:spcPts val="2200"/>
              </a:spcBef>
              <a:spcAft>
                <a:spcPct val="20000"/>
              </a:spcAft>
              <a:buClr>
                <a:srgbClr val="99CCFF"/>
              </a:buClr>
              <a:buSzPct val="100000"/>
              <a:buFont typeface="Wingdings" pitchFamily="2" charset="2"/>
              <a:buChar char="§"/>
            </a:pPr>
            <a:r>
              <a:rPr lang="it-IT" sz="2000">
                <a:solidFill>
                  <a:srgbClr val="FFFF99"/>
                </a:solidFill>
              </a:rPr>
              <a:t>Incentives increase with:</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Damage multiples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Low pleading thresholds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Asymmetric fee-shifting rules</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Many authors have reported cases of nuisance suits in the US; lately, the Supreme Court strengthened pleading requirements in Twombly </a:t>
            </a:r>
          </a:p>
        </p:txBody>
      </p:sp>
      <p:sp>
        <p:nvSpPr>
          <p:cNvPr id="25605"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5606"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416B090B-C026-4723-9EA8-114B17BDD24A}" type="slidenum">
              <a:rPr lang="it-IT">
                <a:solidFill>
                  <a:srgbClr val="92A6FC"/>
                </a:solidFill>
              </a:rPr>
              <a:pPr>
                <a:lnSpc>
                  <a:spcPct val="125000"/>
                </a:lnSpc>
                <a:spcAft>
                  <a:spcPct val="25000"/>
                </a:spcAft>
              </a:pPr>
              <a:t>21</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Overshooting?</a:t>
            </a:r>
            <a:endParaRPr lang="it-IT"/>
          </a:p>
        </p:txBody>
      </p:sp>
      <p:sp>
        <p:nvSpPr>
          <p:cNvPr id="26627"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Over-deterrence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Firms may refrain from adopting efficient behaviour because expected liability is too high</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This is especially likely in vertical restraints and abuses (more generally, in rule of reason cases)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Over-compensation</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Whenever a claimant is awarded more than the loss sustained</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May occur in case of duplicative liability (e.g. when passing-on defence is not allowed)</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Necessary for access to justice?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Necessary for sufficient deterrence?</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Measures that encourage too much litigation may even result in “equilibrating tendencies”, such as in the US </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(Calkins, 1986 Kovacic, 2007)</a:t>
            </a:r>
          </a:p>
        </p:txBody>
      </p:sp>
      <p:sp>
        <p:nvSpPr>
          <p:cNvPr id="26629"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663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BD612B04-DD50-48E4-8DB5-CC5D124908BC}" type="slidenum">
              <a:rPr lang="it-IT">
                <a:solidFill>
                  <a:srgbClr val="92A6FC"/>
                </a:solidFill>
              </a:rPr>
              <a:pPr>
                <a:lnSpc>
                  <a:spcPct val="125000"/>
                </a:lnSpc>
                <a:spcAft>
                  <a:spcPct val="25000"/>
                </a:spcAft>
              </a:pPr>
              <a:t>22</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Harmonisation costs</a:t>
            </a:r>
            <a:endParaRPr lang="it-IT"/>
          </a:p>
        </p:txBody>
      </p:sp>
      <p:sp>
        <p:nvSpPr>
          <p:cNvPr id="27651"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Whatever measure is adopted to encourage private antitrust damages actions, harmonisation costs will be high</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Damage multiples against </a:t>
            </a:r>
            <a:r>
              <a:rPr lang="it-IT" sz="1800" i="0"/>
              <a:t>ordre public</a:t>
            </a:r>
            <a:r>
              <a:rPr lang="it-IT" sz="1800"/>
              <a:t> in many countries</a:t>
            </a:r>
          </a:p>
          <a:p>
            <a:pPr marL="1092200" lvl="2" indent="-177800">
              <a:lnSpc>
                <a:spcPct val="90000"/>
              </a:lnSpc>
              <a:spcBef>
                <a:spcPct val="50000"/>
              </a:spcBef>
              <a:spcAft>
                <a:spcPct val="20000"/>
              </a:spcAft>
              <a:buClr>
                <a:srgbClr val="99CCFF"/>
              </a:buClr>
              <a:buSzPct val="100000"/>
              <a:buFont typeface="Wingdings" pitchFamily="2" charset="2"/>
              <a:buChar char="§"/>
            </a:pPr>
            <a:r>
              <a:rPr lang="it-IT" sz="1600"/>
              <a:t>Also in the UK (See </a:t>
            </a:r>
            <a:r>
              <a:rPr lang="it-IT" sz="1600" i="0"/>
              <a:t>Devenish, 2007)</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Limitation periods vary widely</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Opt-out group litigation against constitutional principles in many Member States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Very difficult to change access to evidence rules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Harmonisation costs are one-off, benefits are “from now on”</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Private antitrust enforcement can represent a new paradigm for Europe and access to justice. </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But the way forward is still uncertain</a:t>
            </a:r>
          </a:p>
        </p:txBody>
      </p:sp>
      <p:sp>
        <p:nvSpPr>
          <p:cNvPr id="27653"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7654"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95D6E86A-5A48-49CD-A413-AA8ED1167B18}" type="slidenum">
              <a:rPr lang="it-IT">
                <a:solidFill>
                  <a:srgbClr val="92A6FC"/>
                </a:solidFill>
              </a:rPr>
              <a:pPr>
                <a:lnSpc>
                  <a:spcPct val="125000"/>
                </a:lnSpc>
                <a:spcAft>
                  <a:spcPct val="25000"/>
                </a:spcAft>
              </a:pPr>
              <a:t>23</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The “Impact Study”</a:t>
            </a:r>
            <a:endParaRPr lang="it-IT"/>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The Commission made extensive use of the findings of the Impact Study, although some of the final proposals diverge</a:t>
            </a:r>
          </a:p>
        </p:txBody>
      </p:sp>
      <p:sp>
        <p:nvSpPr>
          <p:cNvPr id="28676"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8677"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Potential impact</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800"/>
              <a:t>The estimated yearly impact of EU-wide and domestic cartels falls between €25 and €69 billion</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800"/>
              <a:t>Cost of no action: foregone benefits for victims of antitrust infringement would range between €5.7 billion and €23.3 billion yearly</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800"/>
              <a:t>Upper bound scenario: recovery up to €35 billion yearly, net of legal expenses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800"/>
              <a:t>Combined public and private enforcement can contribute up to 1% of GDP, or €117 billion (in 2006)</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Costs never outweigh benefits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800"/>
              <a:t>Lawyers‘ fees and court fees, which represent by far the largest portion of costs, would amount to approximately 15%-20% of damage recovery</a:t>
            </a:r>
          </a:p>
          <a:p>
            <a:pPr marL="635000" lvl="1" indent="-177800">
              <a:lnSpc>
                <a:spcPct val="90000"/>
              </a:lnSpc>
              <a:spcBef>
                <a:spcPct val="50000"/>
              </a:spcBef>
              <a:spcAft>
                <a:spcPct val="20000"/>
              </a:spcAft>
              <a:buClr>
                <a:srgbClr val="99CCFF"/>
              </a:buClr>
              <a:buSzPct val="100000"/>
              <a:buFont typeface="Wingdings" pitchFamily="2" charset="2"/>
              <a:buChar char="§"/>
            </a:pPr>
            <a:endParaRPr lang="it-IT" sz="1800"/>
          </a:p>
        </p:txBody>
      </p:sp>
      <p:sp>
        <p:nvSpPr>
          <p:cNvPr id="2867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DF138575-3478-4C03-BA0B-6868C2DA9468}" type="slidenum">
              <a:rPr lang="it-IT">
                <a:solidFill>
                  <a:srgbClr val="92A6FC"/>
                </a:solidFill>
              </a:rPr>
              <a:pPr>
                <a:lnSpc>
                  <a:spcPct val="125000"/>
                </a:lnSpc>
                <a:spcAft>
                  <a:spcPct val="25000"/>
                </a:spcAft>
              </a:pPr>
              <a:t>24</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Issues at stake</a:t>
            </a:r>
            <a:endParaRPr lang="it-IT"/>
          </a:p>
        </p:txBody>
      </p:sp>
      <p:sp>
        <p:nvSpPr>
          <p:cNvPr id="29699" name="Rectangle 3"/>
          <p:cNvSpPr>
            <a:spLocks noChangeArrowheads="1"/>
          </p:cNvSpPr>
          <p:nvPr/>
        </p:nvSpPr>
        <p:spPr bwMode="auto">
          <a:xfrm>
            <a:off x="2466975" y="1579563"/>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Multiple damages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One-way fee-shifting (mandatory or discretional)</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Group litigation			</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Access to evidence</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Damage calculation</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Passing-on (defense and offense)</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Coordination with leniency programmes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Limitation periods</a:t>
            </a:r>
          </a:p>
          <a:p>
            <a:pPr marL="177800" indent="-177800">
              <a:lnSpc>
                <a:spcPct val="90000"/>
              </a:lnSpc>
              <a:spcBef>
                <a:spcPct val="50000"/>
              </a:spcBef>
              <a:spcAft>
                <a:spcPct val="20000"/>
              </a:spcAft>
              <a:buClr>
                <a:srgbClr val="99CCFF"/>
              </a:buClr>
              <a:buSzPct val="100000"/>
              <a:buFont typeface="Wingdings" pitchFamily="2" charset="2"/>
              <a:buChar char="§"/>
            </a:pPr>
            <a:endParaRPr lang="it-IT" sz="2000">
              <a:solidFill>
                <a:srgbClr val="FFFF99"/>
              </a:solidFill>
            </a:endParaRP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Through the Impact Study, the Commission has explored more carefully these issues, and the combination of options that results therefrom</a:t>
            </a:r>
          </a:p>
        </p:txBody>
      </p:sp>
      <p:sp>
        <p:nvSpPr>
          <p:cNvPr id="2970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2970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B917C32C-437A-446F-8FA2-82C6131776B9}" type="slidenum">
              <a:rPr lang="it-IT">
                <a:solidFill>
                  <a:srgbClr val="92A6FC"/>
                </a:solidFill>
              </a:rPr>
              <a:pPr>
                <a:lnSpc>
                  <a:spcPct val="125000"/>
                </a:lnSpc>
                <a:spcAft>
                  <a:spcPct val="25000"/>
                </a:spcAft>
              </a:pPr>
              <a:t>25</a:t>
            </a:fld>
            <a:endParaRPr lang="it-IT">
              <a:solidFill>
                <a:srgbClr val="92A6FC"/>
              </a:solidFill>
            </a:endParaRPr>
          </a:p>
        </p:txBody>
      </p:sp>
    </p:spTree>
    <p:custDataLst>
      <p:tags r:id="rId1"/>
    </p:custDataLst>
  </p:cSld>
  <p:clrMapOvr>
    <a:masterClrMapping/>
  </p:clrMapOvr>
  <p:transition>
    <p:strips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The “Impact Study”</a:t>
            </a:r>
            <a:endParaRPr lang="it-IT"/>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Based on a cost-benefit analysis, the Impact Study indicated a scenario in which a clear set of rules would be introduced for each of the measures at stake</a:t>
            </a:r>
          </a:p>
        </p:txBody>
      </p:sp>
      <p:sp>
        <p:nvSpPr>
          <p:cNvPr id="30724"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0725" name="Rectangle 3"/>
          <p:cNvSpPr>
            <a:spLocks noChangeArrowheads="1"/>
          </p:cNvSpPr>
          <p:nvPr/>
        </p:nvSpPr>
        <p:spPr bwMode="auto">
          <a:xfrm>
            <a:off x="2466975" y="1579563"/>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Double damages for cartel cases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Discretionary one-way fee-shifting</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Opt-in collective + representative actions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Low pleading threshold based on fact-pleading</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Passing-on (defense and offense)</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Favour  for a rebate on liability exposure of the leniency applicant</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5 year (minimum) limitation period + 2 years for follow-on actions</a:t>
            </a:r>
          </a:p>
          <a:p>
            <a:pPr marL="177800" indent="-177800">
              <a:lnSpc>
                <a:spcPct val="90000"/>
              </a:lnSpc>
              <a:spcBef>
                <a:spcPct val="50000"/>
              </a:spcBef>
              <a:spcAft>
                <a:spcPct val="20000"/>
              </a:spcAft>
              <a:buClr>
                <a:srgbClr val="99CCFF"/>
              </a:buClr>
              <a:buSzPct val="100000"/>
              <a:buFont typeface="Wingdings" pitchFamily="2" charset="2"/>
              <a:buChar char="§"/>
            </a:pPr>
            <a:endParaRPr lang="it-IT" sz="2000">
              <a:solidFill>
                <a:srgbClr val="FFFF99"/>
              </a:solidFill>
            </a:endParaRPr>
          </a:p>
        </p:txBody>
      </p:sp>
      <p:sp>
        <p:nvSpPr>
          <p:cNvPr id="30726"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12072445-4B09-4B46-AC54-0AC85D0746D7}" type="slidenum">
              <a:rPr lang="it-IT">
                <a:solidFill>
                  <a:srgbClr val="92A6FC"/>
                </a:solidFill>
              </a:rPr>
              <a:pPr>
                <a:lnSpc>
                  <a:spcPct val="125000"/>
                </a:lnSpc>
                <a:spcAft>
                  <a:spcPct val="25000"/>
                </a:spcAft>
              </a:pPr>
              <a:t>26</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The White Paper</a:t>
            </a:r>
            <a:endParaRPr lang="it-IT"/>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The White Paper leaves it to Member States to decide on fee-shifting and court fees, and refrains from indicating a rule on leniency applicants</a:t>
            </a:r>
          </a:p>
        </p:txBody>
      </p:sp>
      <p:sp>
        <p:nvSpPr>
          <p:cNvPr id="31748"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1749" name="Rectangle 3"/>
          <p:cNvSpPr>
            <a:spLocks noChangeArrowheads="1"/>
          </p:cNvSpPr>
          <p:nvPr/>
        </p:nvSpPr>
        <p:spPr bwMode="auto">
          <a:xfrm>
            <a:off x="2466975" y="1579563"/>
            <a:ext cx="6677025"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Single damages plus interest (but punitive damages not excluded)</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Discretionary cost protection orders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Opt-in collective + representative actions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Disclosure of precise categories of documents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Passing-on (defense and offense)</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Further reflection on liability of leniency applicants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2 year limitation for follow-on actions</a:t>
            </a:r>
          </a:p>
          <a:p>
            <a:pPr marL="177800" indent="-177800">
              <a:lnSpc>
                <a:spcPct val="90000"/>
              </a:lnSpc>
              <a:spcBef>
                <a:spcPts val="1500"/>
              </a:spcBef>
              <a:spcAft>
                <a:spcPct val="20000"/>
              </a:spcAft>
              <a:buClr>
                <a:srgbClr val="99CCFF"/>
              </a:buClr>
              <a:buSzPct val="100000"/>
              <a:buFont typeface="Wingdings" pitchFamily="2" charset="2"/>
              <a:buChar char="§"/>
            </a:pPr>
            <a:r>
              <a:rPr lang="it-IT" sz="2000">
                <a:solidFill>
                  <a:srgbClr val="FFFF99"/>
                </a:solidFill>
              </a:rPr>
              <a:t>“Final” public decisions are binding on courts</a:t>
            </a:r>
          </a:p>
          <a:p>
            <a:pPr marL="177800" indent="-177800">
              <a:lnSpc>
                <a:spcPct val="90000"/>
              </a:lnSpc>
              <a:spcBef>
                <a:spcPct val="50000"/>
              </a:spcBef>
              <a:spcAft>
                <a:spcPct val="20000"/>
              </a:spcAft>
              <a:buClr>
                <a:srgbClr val="99CCFF"/>
              </a:buClr>
              <a:buSzPct val="100000"/>
              <a:buFont typeface="Wingdings" pitchFamily="2" charset="2"/>
              <a:buChar char="§"/>
            </a:pPr>
            <a:endParaRPr lang="it-IT" sz="2000">
              <a:solidFill>
                <a:srgbClr val="FFFF99"/>
              </a:solidFill>
            </a:endParaRPr>
          </a:p>
        </p:txBody>
      </p:sp>
      <p:sp>
        <p:nvSpPr>
          <p:cNvPr id="3175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01EB5C04-341A-447C-8A00-1443C7051FB4}" type="slidenum">
              <a:rPr lang="it-IT">
                <a:solidFill>
                  <a:srgbClr val="92A6FC"/>
                </a:solidFill>
              </a:rPr>
              <a:pPr>
                <a:lnSpc>
                  <a:spcPct val="125000"/>
                </a:lnSpc>
                <a:spcAft>
                  <a:spcPct val="25000"/>
                </a:spcAft>
              </a:pPr>
              <a:t>27</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barra"/>
          <p:cNvPicPr>
            <a:picLocks noChangeAspect="1" noChangeArrowheads="1"/>
          </p:cNvPicPr>
          <p:nvPr/>
        </p:nvPicPr>
        <p:blipFill>
          <a:blip r:embed="rId3">
            <a:lum bright="-24000" contrast="-20000"/>
          </a:blip>
          <a:srcRect/>
          <a:stretch>
            <a:fillRect/>
          </a:stretch>
        </p:blipFill>
        <p:spPr bwMode="auto">
          <a:xfrm>
            <a:off x="0" y="3765550"/>
            <a:ext cx="9161463" cy="1149350"/>
          </a:xfrm>
          <a:prstGeom prst="rect">
            <a:avLst/>
          </a:prstGeom>
          <a:noFill/>
          <a:ln w="9525">
            <a:noFill/>
            <a:miter lim="800000"/>
            <a:headEnd/>
            <a:tailEnd/>
          </a:ln>
        </p:spPr>
      </p:pic>
      <p:sp>
        <p:nvSpPr>
          <p:cNvPr id="32771" name="Rectangle 3"/>
          <p:cNvSpPr>
            <a:spLocks noChangeArrowheads="1"/>
          </p:cNvSpPr>
          <p:nvPr/>
        </p:nvSpPr>
        <p:spPr bwMode="auto">
          <a:xfrm>
            <a:off x="0" y="0"/>
            <a:ext cx="9144000" cy="6858000"/>
          </a:xfrm>
          <a:prstGeom prst="rect">
            <a:avLst/>
          </a:prstGeom>
          <a:noFill/>
          <a:ln w="9525">
            <a:noFill/>
            <a:miter lim="800000"/>
            <a:headEnd/>
            <a:tailEnd/>
          </a:ln>
        </p:spPr>
        <p:txBody>
          <a:bodyPr wrap="none" lIns="0" tIns="0" rIns="0" bIns="0" anchor="ctr"/>
          <a:lstStyle/>
          <a:p>
            <a:pPr algn="ctr">
              <a:lnSpc>
                <a:spcPct val="90000"/>
              </a:lnSpc>
              <a:spcBef>
                <a:spcPct val="30000"/>
              </a:spcBef>
              <a:buClr>
                <a:schemeClr val="bg1"/>
              </a:buClr>
              <a:buSzPct val="100000"/>
              <a:buFont typeface="Wingdings" pitchFamily="2" charset="2"/>
              <a:buChar char="•"/>
            </a:pPr>
            <a:endParaRPr lang="it-IT"/>
          </a:p>
        </p:txBody>
      </p:sp>
      <p:sp>
        <p:nvSpPr>
          <p:cNvPr id="32772" name="Rectangle 4"/>
          <p:cNvSpPr>
            <a:spLocks noChangeArrowheads="1"/>
          </p:cNvSpPr>
          <p:nvPr/>
        </p:nvSpPr>
        <p:spPr bwMode="auto">
          <a:xfrm>
            <a:off x="0" y="5622925"/>
            <a:ext cx="4572000" cy="1235075"/>
          </a:xfrm>
          <a:prstGeom prst="rect">
            <a:avLst/>
          </a:prstGeom>
          <a:solidFill>
            <a:schemeClr val="tx2"/>
          </a:solidFill>
          <a:ln w="9525">
            <a:noFill/>
            <a:miter lim="800000"/>
            <a:headEnd/>
            <a:tailEnd/>
          </a:ln>
        </p:spPr>
        <p:txBody>
          <a:bodyPr wrap="none" lIns="0" tIns="0" rIns="0" bIns="0" anchor="ctr"/>
          <a:lstStyle/>
          <a:p>
            <a:pPr algn="ctr">
              <a:lnSpc>
                <a:spcPct val="90000"/>
              </a:lnSpc>
              <a:spcBef>
                <a:spcPct val="30000"/>
              </a:spcBef>
              <a:buClr>
                <a:schemeClr val="bg1"/>
              </a:buClr>
              <a:buSzPct val="100000"/>
              <a:buFont typeface="Wingdings" pitchFamily="2" charset="2"/>
              <a:buChar char="•"/>
            </a:pPr>
            <a:endParaRPr lang="it-IT"/>
          </a:p>
        </p:txBody>
      </p:sp>
      <p:sp>
        <p:nvSpPr>
          <p:cNvPr id="32773" name="Rectangle 5"/>
          <p:cNvSpPr>
            <a:spLocks noChangeArrowheads="1"/>
          </p:cNvSpPr>
          <p:nvPr/>
        </p:nvSpPr>
        <p:spPr bwMode="auto">
          <a:xfrm>
            <a:off x="-3175" y="-15875"/>
            <a:ext cx="9147175" cy="1204913"/>
          </a:xfrm>
          <a:prstGeom prst="rect">
            <a:avLst/>
          </a:prstGeom>
          <a:solidFill>
            <a:schemeClr val="tx2"/>
          </a:solidFill>
          <a:ln w="9525">
            <a:noFill/>
            <a:miter lim="800000"/>
            <a:headEnd/>
            <a:tailEnd/>
          </a:ln>
        </p:spPr>
        <p:txBody>
          <a:bodyPr wrap="none" lIns="0" tIns="0" rIns="0" bIns="0" anchor="ctr"/>
          <a:lstStyle/>
          <a:p>
            <a:pPr algn="ctr">
              <a:lnSpc>
                <a:spcPct val="90000"/>
              </a:lnSpc>
              <a:spcBef>
                <a:spcPct val="30000"/>
              </a:spcBef>
              <a:buClr>
                <a:schemeClr val="bg1"/>
              </a:buClr>
              <a:buSzPct val="100000"/>
              <a:buFont typeface="Wingdings" pitchFamily="2" charset="2"/>
              <a:buChar char="•"/>
            </a:pPr>
            <a:endParaRPr lang="it-IT"/>
          </a:p>
        </p:txBody>
      </p:sp>
      <p:sp>
        <p:nvSpPr>
          <p:cNvPr id="32774" name="Text Box 6"/>
          <p:cNvSpPr txBox="1">
            <a:spLocks noChangeArrowheads="1"/>
          </p:cNvSpPr>
          <p:nvPr/>
        </p:nvSpPr>
        <p:spPr bwMode="auto">
          <a:xfrm>
            <a:off x="2384425" y="4070350"/>
            <a:ext cx="4827588" cy="538163"/>
          </a:xfrm>
          <a:prstGeom prst="rect">
            <a:avLst/>
          </a:prstGeom>
          <a:noFill/>
          <a:ln w="9525">
            <a:noFill/>
            <a:miter lim="800000"/>
            <a:headEnd/>
            <a:tailEnd/>
          </a:ln>
        </p:spPr>
        <p:txBody>
          <a:bodyPr wrap="none" lIns="0" tIns="0" rIns="0" bIns="0">
            <a:spAutoFit/>
          </a:bodyPr>
          <a:lstStyle/>
          <a:p>
            <a:pPr algn="ctr">
              <a:lnSpc>
                <a:spcPct val="125000"/>
              </a:lnSpc>
              <a:spcAft>
                <a:spcPct val="25000"/>
              </a:spcAft>
            </a:pPr>
            <a:r>
              <a:rPr lang="it-IT" sz="2800"/>
              <a:t>info: andrea.renda@ceps.eu</a:t>
            </a:r>
          </a:p>
        </p:txBody>
      </p:sp>
      <p:sp>
        <p:nvSpPr>
          <p:cNvPr id="32775" name="Rectangle 7"/>
          <p:cNvSpPr>
            <a:spLocks noChangeArrowheads="1"/>
          </p:cNvSpPr>
          <p:nvPr/>
        </p:nvSpPr>
        <p:spPr bwMode="auto">
          <a:xfrm>
            <a:off x="7970838" y="5657850"/>
            <a:ext cx="1171575" cy="1200150"/>
          </a:xfrm>
          <a:prstGeom prst="rect">
            <a:avLst/>
          </a:prstGeom>
          <a:solidFill>
            <a:schemeClr val="tx1"/>
          </a:solidFill>
          <a:ln w="9525">
            <a:noFill/>
            <a:miter lim="800000"/>
            <a:headEnd/>
            <a:tailEnd/>
          </a:ln>
        </p:spPr>
        <p:txBody>
          <a:bodyPr wrap="none" anchor="ctr"/>
          <a:lstStyle/>
          <a:p>
            <a:pPr algn="ctr">
              <a:lnSpc>
                <a:spcPct val="90000"/>
              </a:lnSpc>
              <a:spcBef>
                <a:spcPct val="30000"/>
              </a:spcBef>
              <a:buClr>
                <a:schemeClr val="bg1"/>
              </a:buClr>
              <a:buSzPct val="100000"/>
              <a:buFont typeface="Wingdings" pitchFamily="2" charset="2"/>
              <a:buChar char="•"/>
            </a:pPr>
            <a:endParaRPr lang="it-IT"/>
          </a:p>
        </p:txBody>
      </p:sp>
      <p:sp>
        <p:nvSpPr>
          <p:cNvPr id="32776" name="Rectangle 9"/>
          <p:cNvSpPr>
            <a:spLocks noChangeArrowheads="1"/>
          </p:cNvSpPr>
          <p:nvPr/>
        </p:nvSpPr>
        <p:spPr bwMode="auto">
          <a:xfrm>
            <a:off x="152400" y="6716713"/>
            <a:ext cx="8291513" cy="165100"/>
          </a:xfrm>
          <a:prstGeom prst="rect">
            <a:avLst/>
          </a:prstGeom>
          <a:solidFill>
            <a:schemeClr val="tx2"/>
          </a:solidFill>
          <a:ln w="9525">
            <a:noFill/>
            <a:miter lim="800000"/>
            <a:headEnd/>
            <a:tailEnd/>
          </a:ln>
        </p:spPr>
        <p:txBody>
          <a:bodyPr wrap="none" lIns="0" tIns="0" rIns="0" bIns="0" anchor="ctr"/>
          <a:lstStyle/>
          <a:p>
            <a:pPr algn="ctr">
              <a:lnSpc>
                <a:spcPct val="90000"/>
              </a:lnSpc>
              <a:spcBef>
                <a:spcPct val="30000"/>
              </a:spcBef>
              <a:buClr>
                <a:schemeClr val="bg1"/>
              </a:buClr>
              <a:buSzPct val="100000"/>
              <a:buFont typeface="Wingdings" pitchFamily="2" charset="2"/>
              <a:buChar char="•"/>
            </a:pPr>
            <a:endParaRPr lang="it-IT"/>
          </a:p>
        </p:txBody>
      </p:sp>
      <p:pic>
        <p:nvPicPr>
          <p:cNvPr id="11" name="Picture 10" descr="25ansCEPS_logo.jpg"/>
          <p:cNvPicPr>
            <a:picLocks noChangeAspect="1"/>
          </p:cNvPicPr>
          <p:nvPr/>
        </p:nvPicPr>
        <p:blipFill>
          <a:blip r:embed="rId4"/>
          <a:srcRect l="12521" t="25041" r="12521" b="25041"/>
          <a:stretch>
            <a:fillRect/>
          </a:stretch>
        </p:blipFill>
        <p:spPr>
          <a:xfrm>
            <a:off x="3713370" y="1977982"/>
            <a:ext cx="2104333" cy="1401361"/>
          </a:xfrm>
          <a:prstGeom prst="rect">
            <a:avLst/>
          </a:prstGeom>
          <a:ln>
            <a:noFill/>
          </a:ln>
          <a:effectLst>
            <a:outerShdw blurRad="127000" dist="38100" dir="2700000" algn="ctr">
              <a:srgbClr val="000000">
                <a:alpha val="45000"/>
              </a:srgbClr>
            </a:outerShdw>
          </a:effectLst>
          <a:scene3d>
            <a:camera prst="obliqueTopLeft"/>
            <a:lightRig rig="soft" dir="t">
              <a:rot lat="0" lon="0" rev="0"/>
            </a:lightRig>
          </a:scene3d>
          <a:sp3d prstMaterial="translucentPowder">
            <a:bevelT w="203200" h="50800" prst="softRound"/>
          </a:sp3d>
        </p:spPr>
      </p:pic>
    </p:spTree>
  </p:cSld>
  <p:clrMapOvr>
    <a:masterClrMapping/>
  </p:clrMapOvr>
  <p:transition>
    <p:strips dir="l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Multiple damages</a:t>
            </a:r>
            <a:endParaRPr lang="it-IT"/>
          </a:p>
        </p:txBody>
      </p:sp>
      <p:sp>
        <p:nvSpPr>
          <p:cNvPr id="33795"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Multiple damages can increase deterrence, and to some extent also corrective justice</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What damage multiple?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In Europe prejudgment interest is normally computed, so treble damages may prove excessive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In the US, due to absence of prejudgment Interest, the true multiplier is </a:t>
            </a:r>
            <a:r>
              <a:rPr lang="en-GB" sz="1800"/>
              <a:t>between 1.25 and 1.66</a:t>
            </a:r>
            <a:r>
              <a:rPr lang="it-IT" sz="1800"/>
              <a:t> (See Lande, 1993)</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Doubling of damages is more justified for cartels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This is due to the </a:t>
            </a:r>
            <a:r>
              <a:rPr lang="it-IT" sz="1800" i="0"/>
              <a:t>per se </a:t>
            </a:r>
            <a:r>
              <a:rPr lang="it-IT" sz="1800"/>
              <a:t>nature of the abuse, and the covert nature of the practice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In other types of cases, may lead to overdeterrence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Need to consider the likelihood of settlement</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Damage multiples have an obvious problem: they are against the public order in the majority of member states</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Also in the UK they were recently rejected in competition cases</a:t>
            </a:r>
          </a:p>
        </p:txBody>
      </p:sp>
      <p:sp>
        <p:nvSpPr>
          <p:cNvPr id="33797"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379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4BBFD951-59B1-4CC7-9B9C-52450100759E}" type="slidenum">
              <a:rPr lang="it-IT">
                <a:solidFill>
                  <a:srgbClr val="92A6FC"/>
                </a:solidFill>
              </a:rPr>
              <a:pPr>
                <a:lnSpc>
                  <a:spcPct val="125000"/>
                </a:lnSpc>
                <a:spcAft>
                  <a:spcPct val="25000"/>
                </a:spcAft>
              </a:pPr>
              <a:t>29</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Fee-shifting: which rule?</a:t>
            </a:r>
            <a:endParaRPr lang="it-IT"/>
          </a:p>
        </p:txBody>
      </p:sp>
      <p:sp>
        <p:nvSpPr>
          <p:cNvPr id="34819"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In Europe, the loser-pays rule is dominant</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Many different variants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In the US, the rule is “each party bears own costs”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But in antitrust cases, the Clayton Act introduced “mandatory one-way fee-shifting”</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Loser-pays has important features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Encourages spending in litigation, especially in small stakes, high-probability cases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“Selection of cases” effect</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May discourage actions in cases with low probability of victory (also due to strategic behaviour of the defendant)</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The loser-pays rule may create obstacles for victims wishing to file a lawsuit, especially if the probability of winning is low</a:t>
            </a:r>
          </a:p>
        </p:txBody>
      </p:sp>
      <p:sp>
        <p:nvSpPr>
          <p:cNvPr id="3482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482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8BB12783-BA25-41FA-952B-212D8DF49192}" type="slidenum">
              <a:rPr lang="it-IT">
                <a:solidFill>
                  <a:srgbClr val="92A6FC"/>
                </a:solidFill>
              </a:rPr>
              <a:pPr>
                <a:lnSpc>
                  <a:spcPct val="125000"/>
                </a:lnSpc>
                <a:spcAft>
                  <a:spcPct val="25000"/>
                </a:spcAft>
              </a:pPr>
              <a:t>30</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One-way fee-shifting</a:t>
            </a:r>
            <a:endParaRPr lang="it-IT"/>
          </a:p>
        </p:txBody>
      </p:sp>
      <p:sp>
        <p:nvSpPr>
          <p:cNvPr id="35843"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5844"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8476455B-3164-4D90-9003-93B7D38F1A48}" type="slidenum">
              <a:rPr lang="it-IT">
                <a:solidFill>
                  <a:srgbClr val="92A6FC"/>
                </a:solidFill>
              </a:rPr>
              <a:pPr>
                <a:lnSpc>
                  <a:spcPct val="125000"/>
                </a:lnSpc>
                <a:spcAft>
                  <a:spcPct val="25000"/>
                </a:spcAft>
              </a:pPr>
              <a:t>31</a:t>
            </a:fld>
            <a:endParaRPr lang="it-IT">
              <a:solidFill>
                <a:srgbClr val="92A6FC"/>
              </a:solidFill>
            </a:endParaRPr>
          </a:p>
        </p:txBody>
      </p:sp>
      <p:sp>
        <p:nvSpPr>
          <p:cNvPr id="35845" name="Rectangle 7"/>
          <p:cNvSpPr>
            <a:spLocks noChangeArrowheads="1"/>
          </p:cNvSpPr>
          <p:nvPr/>
        </p:nvSpPr>
        <p:spPr bwMode="auto">
          <a:xfrm>
            <a:off x="2466975" y="1504950"/>
            <a:ext cx="6024563"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Mandatory one-way fee-shifting</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Greatly encourages litigation</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No “selection of cases”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Can also encourage frivolous lawsuits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Must be coupled with safeguards (e.g. offer-of-judgment rules)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Discretionary one-way fee-shifting</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Many countries have adopted some form of ex post, court-ordered fee-shifting</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Should be done ex ante to encourage victims to file suit</a:t>
            </a:r>
          </a:p>
        </p:txBody>
      </p:sp>
      <p:sp>
        <p:nvSpPr>
          <p:cNvPr id="9" name="Rectangle 8"/>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The White Paper leaves it to member states to adopt ex ante court-ordered cost protection for the claimant</a:t>
            </a:r>
          </a:p>
        </p:txBody>
      </p:sp>
    </p:spTree>
  </p:cSld>
  <p:clrMapOvr>
    <a:masterClrMapping/>
  </p:clrMapOvr>
  <p:transition>
    <p:strips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Group litigation (I)</a:t>
            </a:r>
            <a:endParaRPr lang="it-IT"/>
          </a:p>
        </p:txBody>
      </p:sp>
      <p:sp>
        <p:nvSpPr>
          <p:cNvPr id="36867"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Several options on the table</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Opt-out class actions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Opt-in collective actions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Opt-out representative actions </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Opt-in representative actions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Mandatory representative actions</a:t>
            </a:r>
          </a:p>
          <a:p>
            <a:pPr marL="635000" lvl="1" indent="-177800">
              <a:lnSpc>
                <a:spcPct val="90000"/>
              </a:lnSpc>
              <a:spcBef>
                <a:spcPct val="50000"/>
              </a:spcBef>
              <a:spcAft>
                <a:spcPct val="20000"/>
              </a:spcAft>
              <a:buClr>
                <a:srgbClr val="99CCFF"/>
              </a:buClr>
              <a:buSzPct val="100000"/>
              <a:buFont typeface="Wingdings" pitchFamily="2" charset="2"/>
              <a:buChar char="§"/>
            </a:pPr>
            <a:r>
              <a:rPr lang="it-IT" sz="1800"/>
              <a:t>Joinder of claims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Opt-out schemes inconstitutional in many MS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Different schemes for different allegations?</a:t>
            </a:r>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Different schemes for different plaintiffs?</a:t>
            </a: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Group litigation is essential for the effectiveness of private antitrust enforcement</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In Lande and Davis (2008), all but six cases are class actions</a:t>
            </a:r>
          </a:p>
        </p:txBody>
      </p:sp>
      <p:sp>
        <p:nvSpPr>
          <p:cNvPr id="36869"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6870"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5EBBCDEB-E769-408D-A430-0BEC00E605D3}" type="slidenum">
              <a:rPr lang="it-IT">
                <a:solidFill>
                  <a:srgbClr val="92A6FC"/>
                </a:solidFill>
              </a:rPr>
              <a:pPr>
                <a:lnSpc>
                  <a:spcPct val="125000"/>
                </a:lnSpc>
                <a:spcAft>
                  <a:spcPct val="25000"/>
                </a:spcAft>
              </a:pPr>
              <a:t>32</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Group litigation (II)</a:t>
            </a:r>
            <a:endParaRPr lang="it-IT"/>
          </a:p>
        </p:txBody>
      </p:sp>
      <p:sp>
        <p:nvSpPr>
          <p:cNvPr id="3789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789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17CE2562-5248-4A90-A840-35004DA156A9}" type="slidenum">
              <a:rPr lang="it-IT">
                <a:solidFill>
                  <a:srgbClr val="92A6FC"/>
                </a:solidFill>
              </a:rPr>
              <a:pPr>
                <a:lnSpc>
                  <a:spcPct val="125000"/>
                </a:lnSpc>
                <a:spcAft>
                  <a:spcPct val="25000"/>
                </a:spcAft>
              </a:pPr>
              <a:t>33</a:t>
            </a:fld>
            <a:endParaRPr lang="it-IT">
              <a:solidFill>
                <a:srgbClr val="92A6FC"/>
              </a:solidFill>
            </a:endParaRPr>
          </a:p>
        </p:txBody>
      </p:sp>
      <p:graphicFrame>
        <p:nvGraphicFramePr>
          <p:cNvPr id="8" name="Table 7"/>
          <p:cNvGraphicFramePr>
            <a:graphicFrameLocks noGrp="1"/>
          </p:cNvGraphicFramePr>
          <p:nvPr/>
        </p:nvGraphicFramePr>
        <p:xfrm>
          <a:off x="652463" y="1855788"/>
          <a:ext cx="8242663" cy="4405156"/>
        </p:xfrm>
        <a:graphic>
          <a:graphicData uri="http://schemas.openxmlformats.org/drawingml/2006/table">
            <a:tbl>
              <a:tblPr>
                <a:effectLst/>
              </a:tblPr>
              <a:tblGrid>
                <a:gridCol w="3278777"/>
                <a:gridCol w="4963886"/>
              </a:tblGrid>
              <a:tr h="480134">
                <a:tc>
                  <a:txBody>
                    <a:bodyPr/>
                    <a:lstStyle/>
                    <a:p>
                      <a:pPr algn="ctr" rtl="0" fontAlgn="t"/>
                      <a:r>
                        <a:rPr lang="it-IT" sz="2400" b="1" i="0" u="none" strike="noStrike">
                          <a:solidFill>
                            <a:srgbClr val="FFFF99"/>
                          </a:solidFill>
                          <a:effectLst>
                            <a:outerShdw blurRad="50800" dist="38100" algn="tr" rotWithShape="0">
                              <a:prstClr val="black">
                                <a:alpha val="40000"/>
                              </a:prstClr>
                            </a:outerShdw>
                          </a:effectLst>
                          <a:latin typeface="Arial"/>
                        </a:rPr>
                        <a:t>Type of litigation</a:t>
                      </a:r>
                      <a:r>
                        <a:rPr lang="it-IT" sz="3200" b="1" i="0" u="none" strike="noStrike">
                          <a:solidFill>
                            <a:srgbClr val="FFFF99"/>
                          </a:solidFill>
                          <a:effectLst>
                            <a:outerShdw blurRad="50800" dist="38100" algn="tr" rotWithShape="0">
                              <a:prstClr val="black">
                                <a:alpha val="40000"/>
                              </a:prstClr>
                            </a:outerShdw>
                          </a:effectLst>
                          <a:latin typeface="Book Antiqua"/>
                        </a:rPr>
                        <a:t> </a:t>
                      </a:r>
                      <a:endParaRPr lang="it-IT" sz="2400" b="1" i="0" u="none" strike="noStrike">
                        <a:solidFill>
                          <a:srgbClr val="FFFF99"/>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ctr" rtl="0" fontAlgn="t"/>
                      <a:r>
                        <a:rPr lang="it-IT" sz="2400" b="1" i="0" u="none" strike="noStrike">
                          <a:solidFill>
                            <a:srgbClr val="FFFF99"/>
                          </a:solidFill>
                          <a:effectLst>
                            <a:outerShdw blurRad="50800" dist="38100" algn="tr" rotWithShape="0">
                              <a:prstClr val="black">
                                <a:alpha val="40000"/>
                              </a:prstClr>
                            </a:outerShdw>
                          </a:effectLst>
                          <a:latin typeface="Arial"/>
                        </a:rPr>
                        <a:t>Country</a:t>
                      </a:r>
                      <a:r>
                        <a:rPr lang="it-IT" sz="3200" b="1" i="0" u="none" strike="noStrike">
                          <a:solidFill>
                            <a:srgbClr val="FFFF99"/>
                          </a:solidFill>
                          <a:effectLst>
                            <a:outerShdw blurRad="50800" dist="38100" algn="tr" rotWithShape="0">
                              <a:prstClr val="black">
                                <a:alpha val="40000"/>
                              </a:prstClr>
                            </a:outerShdw>
                          </a:effectLst>
                          <a:latin typeface="Book Antiqua"/>
                        </a:rPr>
                        <a:t> </a:t>
                      </a:r>
                      <a:endParaRPr lang="it-IT" sz="2400" b="1" i="0" u="none" strike="noStrike">
                        <a:solidFill>
                          <a:srgbClr val="FFFF99"/>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480134">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Joinder </a:t>
                      </a:r>
                      <a:r>
                        <a:rPr lang="it-IT" sz="1800" b="0" i="0" u="none" strike="noStrike">
                          <a:solidFill>
                            <a:srgbClr val="FFFFFF"/>
                          </a:solidFill>
                          <a:effectLst>
                            <a:outerShdw blurRad="50800" dist="38100" algn="tr" rotWithShape="0">
                              <a:prstClr val="black">
                                <a:alpha val="40000"/>
                              </a:prstClr>
                            </a:outerShdw>
                          </a:effectLst>
                          <a:latin typeface="Arial"/>
                        </a:rPr>
                        <a:t>of claims</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Germany, Austria</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696621">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Joinder </a:t>
                      </a:r>
                      <a:r>
                        <a:rPr lang="it-IT" sz="1800" b="0" i="0" u="none" strike="noStrike">
                          <a:solidFill>
                            <a:srgbClr val="FFFFFF"/>
                          </a:solidFill>
                          <a:effectLst>
                            <a:outerShdw blurRad="50800" dist="38100" algn="tr" rotWithShape="0">
                              <a:prstClr val="black">
                                <a:alpha val="40000"/>
                              </a:prstClr>
                            </a:outerShdw>
                          </a:effectLst>
                          <a:latin typeface="Arial"/>
                        </a:rPr>
                        <a:t>of parties</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en-US" sz="1800" b="0" i="0" u="none" strike="noStrike">
                          <a:solidFill>
                            <a:srgbClr val="FFFFFF"/>
                          </a:solidFill>
                          <a:effectLst>
                            <a:outerShdw blurRad="50800" dist="38100" algn="tr" rotWithShape="0">
                              <a:prstClr val="black">
                                <a:alpha val="40000"/>
                              </a:prstClr>
                            </a:outerShdw>
                          </a:effectLst>
                          <a:latin typeface="Arial"/>
                        </a:rPr>
                        <a:t>Hungary, Romania, Spain, Bulgaria, France, Sweden, UK, Greece, Baltic states, Sweden</a:t>
                      </a:r>
                      <a:r>
                        <a:rPr lang="en-US" sz="2000" b="0" i="0" u="none" strike="noStrike">
                          <a:solidFill>
                            <a:srgbClr val="FFFFFF"/>
                          </a:solidFill>
                          <a:effectLst>
                            <a:outerShdw blurRad="50800" dist="38100" algn="tr" rotWithShape="0">
                              <a:prstClr val="black">
                                <a:alpha val="40000"/>
                              </a:prstClr>
                            </a:outerShdw>
                          </a:effectLst>
                          <a:latin typeface="Book Antiqua"/>
                        </a:rPr>
                        <a:t> </a:t>
                      </a:r>
                      <a:endParaRPr lang="en-US"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480134">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Test </a:t>
                      </a:r>
                      <a:r>
                        <a:rPr lang="it-IT" sz="1800" b="0" i="0" u="none" strike="noStrike">
                          <a:solidFill>
                            <a:srgbClr val="FFFFFF"/>
                          </a:solidFill>
                          <a:effectLst>
                            <a:outerShdw blurRad="50800" dist="38100" algn="tr" rotWithShape="0">
                              <a:prstClr val="black">
                                <a:alpha val="40000"/>
                              </a:prstClr>
                            </a:outerShdw>
                          </a:effectLst>
                          <a:latin typeface="Arial"/>
                        </a:rPr>
                        <a:t>cases</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en-US" sz="1800" b="0" i="0" u="none" strike="noStrike">
                          <a:solidFill>
                            <a:srgbClr val="FFFFFF"/>
                          </a:solidFill>
                          <a:effectLst>
                            <a:outerShdw blurRad="50800" dist="38100" algn="tr" rotWithShape="0">
                              <a:prstClr val="black">
                                <a:alpha val="40000"/>
                              </a:prstClr>
                            </a:outerShdw>
                          </a:effectLst>
                          <a:latin typeface="Arial"/>
                        </a:rPr>
                        <a:t>Austria, Germany, UK, Sweden, Greece</a:t>
                      </a:r>
                      <a:r>
                        <a:rPr lang="en-US" sz="2000" b="0" i="0" u="none" strike="noStrike">
                          <a:solidFill>
                            <a:srgbClr val="FFFFFF"/>
                          </a:solidFill>
                          <a:effectLst>
                            <a:outerShdw blurRad="50800" dist="38100" algn="tr" rotWithShape="0">
                              <a:prstClr val="black">
                                <a:alpha val="40000"/>
                              </a:prstClr>
                            </a:outerShdw>
                          </a:effectLst>
                          <a:latin typeface="Book Antiqua"/>
                        </a:rPr>
                        <a:t> </a:t>
                      </a:r>
                      <a:endParaRPr lang="en-US"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30092">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Representative </a:t>
                      </a:r>
                      <a:r>
                        <a:rPr lang="it-IT" sz="1800" b="0" i="0" u="none" strike="noStrike">
                          <a:solidFill>
                            <a:srgbClr val="FFFFFF"/>
                          </a:solidFill>
                          <a:effectLst>
                            <a:outerShdw blurRad="50800" dist="38100" algn="tr" rotWithShape="0">
                              <a:prstClr val="black">
                                <a:alpha val="40000"/>
                              </a:prstClr>
                            </a:outerShdw>
                          </a:effectLst>
                          <a:latin typeface="Arial"/>
                        </a:rPr>
                        <a:t>opt-in</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Sweden, Finland, UK, </a:t>
                      </a:r>
                      <a:r>
                        <a:rPr lang="it-IT" sz="1800" b="0" i="0" u="none" strike="noStrike" smtClean="0">
                          <a:solidFill>
                            <a:srgbClr val="FFFFFF"/>
                          </a:solidFill>
                          <a:effectLst>
                            <a:outerShdw blurRad="50800" dist="38100" algn="tr" rotWithShape="0">
                              <a:prstClr val="black">
                                <a:alpha val="40000"/>
                              </a:prstClr>
                            </a:outerShdw>
                          </a:effectLst>
                          <a:latin typeface="Arial"/>
                        </a:rPr>
                        <a:t>Denmark, Italy</a:t>
                      </a:r>
                      <a:r>
                        <a:rPr lang="it-IT" sz="2000" b="0" i="0" u="none" strike="noStrike" smtClean="0">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30092">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Representative </a:t>
                      </a:r>
                      <a:r>
                        <a:rPr lang="it-IT" sz="1800" b="0" i="0" u="none" strike="noStrike">
                          <a:solidFill>
                            <a:srgbClr val="FFFFFF"/>
                          </a:solidFill>
                          <a:effectLst>
                            <a:outerShdw blurRad="50800" dist="38100" algn="tr" rotWithShape="0">
                              <a:prstClr val="black">
                                <a:alpha val="40000"/>
                              </a:prstClr>
                            </a:outerShdw>
                          </a:effectLst>
                          <a:latin typeface="Arial"/>
                        </a:rPr>
                        <a:t>opt-out</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The Netherlands (settlement), Portugal, Denmark</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47327">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Representative </a:t>
                      </a:r>
                      <a:r>
                        <a:rPr lang="it-IT" sz="1800" b="0" i="0" u="none" strike="noStrike">
                          <a:solidFill>
                            <a:srgbClr val="FFFFFF"/>
                          </a:solidFill>
                          <a:effectLst>
                            <a:outerShdw blurRad="50800" dist="38100" algn="tr" rotWithShape="0">
                              <a:prstClr val="black">
                                <a:alpha val="40000"/>
                              </a:prstClr>
                            </a:outerShdw>
                          </a:effectLst>
                          <a:latin typeface="Arial"/>
                        </a:rPr>
                        <a:t>mandatory</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Germany, Bulgaria, Spain</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30092">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Collective </a:t>
                      </a:r>
                      <a:r>
                        <a:rPr lang="it-IT" sz="1800" b="0" i="0" u="none" strike="noStrike">
                          <a:solidFill>
                            <a:srgbClr val="FFFFFF"/>
                          </a:solidFill>
                          <a:effectLst>
                            <a:outerShdw blurRad="50800" dist="38100" algn="tr" rotWithShape="0">
                              <a:prstClr val="black">
                                <a:alpha val="40000"/>
                              </a:prstClr>
                            </a:outerShdw>
                          </a:effectLst>
                          <a:latin typeface="Arial"/>
                        </a:rPr>
                        <a:t>opt-in</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Sweden, Denmark</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30092">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Collective opt-out</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82627"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Portugal</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r h="330092">
                <a:tc>
                  <a:txBody>
                    <a:bodyPr/>
                    <a:lstStyle/>
                    <a:p>
                      <a:pPr algn="l" rtl="0" fontAlgn="t"/>
                      <a:r>
                        <a:rPr lang="it-IT" sz="1800" b="0" i="0" u="none" strike="noStrike" smtClean="0">
                          <a:solidFill>
                            <a:srgbClr val="FFFFFF"/>
                          </a:solidFill>
                          <a:effectLst>
                            <a:outerShdw blurRad="50800" dist="38100" algn="tr" rotWithShape="0">
                              <a:prstClr val="black">
                                <a:alpha val="40000"/>
                              </a:prstClr>
                            </a:outerShdw>
                          </a:effectLst>
                          <a:latin typeface="Arial"/>
                        </a:rPr>
                        <a:t> Collective mandatory</a:t>
                      </a:r>
                      <a:r>
                        <a:rPr lang="it-IT" sz="2000" b="0" i="0" u="none" strike="noStrike" smtClean="0">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6886"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tx2">
                        <a:lumMod val="85000"/>
                        <a:lumOff val="15000"/>
                      </a:schemeClr>
                    </a:solidFill>
                  </a:tcPr>
                </a:tc>
                <a:tc>
                  <a:txBody>
                    <a:bodyPr/>
                    <a:lstStyle/>
                    <a:p>
                      <a:pPr algn="l" rtl="0" fontAlgn="t"/>
                      <a:r>
                        <a:rPr lang="it-IT" sz="1800" b="0" i="0" u="none" strike="noStrike">
                          <a:solidFill>
                            <a:srgbClr val="FFFFFF"/>
                          </a:solidFill>
                          <a:effectLst>
                            <a:outerShdw blurRad="50800" dist="38100" algn="tr" rotWithShape="0">
                              <a:prstClr val="black">
                                <a:alpha val="40000"/>
                              </a:prstClr>
                            </a:outerShdw>
                          </a:effectLst>
                          <a:latin typeface="Arial"/>
                        </a:rPr>
                        <a:t>Spain</a:t>
                      </a:r>
                      <a:r>
                        <a:rPr lang="it-IT" sz="2000" b="0" i="0" u="none" strike="noStrike">
                          <a:solidFill>
                            <a:srgbClr val="FFFFFF"/>
                          </a:solidFill>
                          <a:effectLst>
                            <a:outerShdw blurRad="50800" dist="38100" algn="tr" rotWithShape="0">
                              <a:prstClr val="black">
                                <a:alpha val="40000"/>
                              </a:prstClr>
                            </a:outerShdw>
                          </a:effectLst>
                          <a:latin typeface="Book Antiqua"/>
                        </a:rPr>
                        <a:t> </a:t>
                      </a:r>
                      <a:endParaRPr lang="it-IT" sz="1800" b="0" i="0" u="none" strike="noStrike">
                        <a:solidFill>
                          <a:srgbClr val="FFFFFF"/>
                        </a:solidFill>
                        <a:effectLst>
                          <a:outerShdw blurRad="50800" dist="38100" algn="tr" rotWithShape="0">
                            <a:prstClr val="black">
                              <a:alpha val="40000"/>
                            </a:prstClr>
                          </a:outerShdw>
                        </a:effectLst>
                        <a:latin typeface="Arial"/>
                      </a:endParaRPr>
                    </a:p>
                  </a:txBody>
                  <a:tcPr marL="247880" marR="6886" marT="6886"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r>
            </a:tbl>
          </a:graphicData>
        </a:graphic>
      </p:graphicFrame>
    </p:spTree>
  </p:cSld>
  <p:clrMapOvr>
    <a:masterClrMapping/>
  </p:clrMapOvr>
  <p:transition>
    <p:strips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Group litigation (III)</a:t>
            </a:r>
            <a:endParaRPr lang="it-IT"/>
          </a:p>
        </p:txBody>
      </p:sp>
      <p:sp>
        <p:nvSpPr>
          <p:cNvPr id="38915"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Representative actions: qualified entities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entities designated in advance by the Member States according to national procedures, representing legitimate and defined interests; and </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other existing entities whose primary task would be to protect the defined interests of their members, certified on an ad hoc basis</a:t>
            </a:r>
            <a:endParaRPr lang="it-IT" sz="1600"/>
          </a:p>
          <a:p>
            <a:pPr marL="177800" indent="-177800">
              <a:lnSpc>
                <a:spcPct val="90000"/>
              </a:lnSpc>
              <a:spcBef>
                <a:spcPct val="50000"/>
              </a:spcBef>
              <a:spcAft>
                <a:spcPct val="20000"/>
              </a:spcAft>
              <a:buClr>
                <a:srgbClr val="99CCFF"/>
              </a:buClr>
              <a:buSzPct val="100000"/>
              <a:buFont typeface="Wingdings" pitchFamily="2" charset="2"/>
              <a:buChar char="§"/>
            </a:pPr>
            <a:r>
              <a:rPr lang="it-IT" sz="2000">
                <a:solidFill>
                  <a:srgbClr val="FFFF99"/>
                </a:solidFill>
              </a:rPr>
              <a:t>Opt-in collective actions</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The claimants themselves have suffered harm, and join their cases by sharing costs of producing evidence and litigating against the opponent </a:t>
            </a:r>
          </a:p>
          <a:p>
            <a:pPr marL="635000" lvl="1" indent="-177800">
              <a:lnSpc>
                <a:spcPct val="90000"/>
              </a:lnSpc>
              <a:spcBef>
                <a:spcPct val="50000"/>
              </a:spcBef>
              <a:spcAft>
                <a:spcPct val="20000"/>
              </a:spcAft>
              <a:buClr>
                <a:srgbClr val="99CCFF"/>
              </a:buClr>
              <a:buSzPct val="100000"/>
              <a:buFont typeface="Wingdings" pitchFamily="2" charset="2"/>
              <a:buChar char="§"/>
            </a:pPr>
            <a:r>
              <a:rPr lang="en-US" sz="1600"/>
              <a:t>Compared to an opt-out system, such actions may lead to a lower number of represented victims, but also limit the risk of excesses and a “litigation boom”, and have lower harmonisation costs</a:t>
            </a:r>
            <a:endParaRPr lang="it-IT" sz="1600"/>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Group litigation is essential for the effectiveness of private antitrust enforcement</a:t>
            </a:r>
          </a:p>
          <a:p>
            <a:pPr algn="ctr">
              <a:lnSpc>
                <a:spcPct val="125000"/>
              </a:lnSpc>
              <a:spcAft>
                <a:spcPct val="25000"/>
              </a:spcAft>
              <a:buFont typeface="Wingdings" pitchFamily="2" charset="2"/>
              <a:buNone/>
              <a:defRPr/>
            </a:pPr>
            <a:r>
              <a:rPr lang="it-IT" sz="1800">
                <a:solidFill>
                  <a:srgbClr val="FFCC66"/>
                </a:solidFill>
                <a:effectLst>
                  <a:outerShdw blurRad="38100" dist="38100" dir="2700000" algn="tl">
                    <a:srgbClr val="000000"/>
                  </a:outerShdw>
                </a:effectLst>
                <a:cs typeface="+mn-cs"/>
              </a:rPr>
              <a:t>In Lande and Davis (2006), all but six cases are class actions</a:t>
            </a:r>
          </a:p>
        </p:txBody>
      </p:sp>
      <p:sp>
        <p:nvSpPr>
          <p:cNvPr id="38917"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8918"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BAB1AF39-F45E-4CE6-A131-89CA3698F586}" type="slidenum">
              <a:rPr lang="it-IT">
                <a:solidFill>
                  <a:srgbClr val="92A6FC"/>
                </a:solidFill>
              </a:rPr>
              <a:pPr>
                <a:lnSpc>
                  <a:spcPct val="125000"/>
                </a:lnSpc>
                <a:spcAft>
                  <a:spcPct val="25000"/>
                </a:spcAft>
              </a:pPr>
              <a:t>34</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it-IT" smtClean="0"/>
              <a:t>Group litigation (III)</a:t>
            </a:r>
            <a:endParaRPr lang="it-IT"/>
          </a:p>
        </p:txBody>
      </p:sp>
      <p:sp>
        <p:nvSpPr>
          <p:cNvPr id="34819" name="Rectangle 3"/>
          <p:cNvSpPr>
            <a:spLocks noChangeArrowheads="1"/>
          </p:cNvSpPr>
          <p:nvPr/>
        </p:nvSpPr>
        <p:spPr bwMode="auto">
          <a:xfrm>
            <a:off x="2466975" y="1504950"/>
            <a:ext cx="6491288" cy="4114800"/>
          </a:xfrm>
          <a:prstGeom prst="rect">
            <a:avLst/>
          </a:prstGeom>
          <a:noFill/>
          <a:ln w="9525">
            <a:noFill/>
            <a:miter lim="800000"/>
            <a:headEnd/>
            <a:tailEnd/>
          </a:ln>
        </p:spPr>
        <p:txBody>
          <a:bodyPr/>
          <a:lstStyle/>
          <a:p>
            <a:pPr marL="177800" indent="-177800">
              <a:lnSpc>
                <a:spcPct val="90000"/>
              </a:lnSpc>
              <a:spcBef>
                <a:spcPct val="50000"/>
              </a:spcBef>
              <a:spcAft>
                <a:spcPct val="20000"/>
              </a:spcAft>
              <a:buClr>
                <a:srgbClr val="99CCFF"/>
              </a:buClr>
              <a:buSzPct val="100000"/>
              <a:buFont typeface="Wingdings" pitchFamily="2" charset="2"/>
              <a:buChar char="§"/>
              <a:defRPr/>
            </a:pPr>
            <a:r>
              <a:rPr lang="en-US" sz="2000">
                <a:solidFill>
                  <a:srgbClr val="FFFF99"/>
                </a:solidFill>
              </a:rPr>
              <a:t>From the perspective of funding, representative actions by consumer associations seem a poor substitute for American-style class actions.</a:t>
            </a:r>
          </a:p>
          <a:p>
            <a:pPr marL="177800" indent="-177800">
              <a:lnSpc>
                <a:spcPct val="90000"/>
              </a:lnSpc>
              <a:spcBef>
                <a:spcPct val="50000"/>
              </a:spcBef>
              <a:spcAft>
                <a:spcPct val="20000"/>
              </a:spcAft>
              <a:buClr>
                <a:srgbClr val="99CCFF"/>
              </a:buClr>
              <a:buSzPct val="100000"/>
              <a:buFont typeface="Wingdings" pitchFamily="2" charset="2"/>
              <a:buChar char="§"/>
              <a:defRPr/>
            </a:pPr>
            <a:r>
              <a:rPr lang="en-US" sz="2000">
                <a:solidFill>
                  <a:srgbClr val="FFFF99"/>
                </a:solidFill>
              </a:rPr>
              <a:t>There seem to be three different ways to solve or alleviate the funding problem: </a:t>
            </a:r>
          </a:p>
          <a:p>
            <a:pPr marL="635000" lvl="1" indent="-177800">
              <a:lnSpc>
                <a:spcPct val="90000"/>
              </a:lnSpc>
              <a:spcBef>
                <a:spcPct val="50000"/>
              </a:spcBef>
              <a:spcAft>
                <a:spcPct val="20000"/>
              </a:spcAft>
              <a:buClr>
                <a:srgbClr val="99CCFF"/>
              </a:buClr>
              <a:buSzPct val="100000"/>
              <a:buFont typeface="Wingdings" pitchFamily="2" charset="2"/>
              <a:buChar char="§"/>
              <a:defRPr/>
            </a:pPr>
            <a:r>
              <a:rPr lang="en-US" sz="1800">
                <a:effectLst>
                  <a:outerShdw blurRad="38100" dist="38100" dir="2700000" algn="tl">
                    <a:srgbClr val="000000">
                      <a:alpha val="43137"/>
                    </a:srgbClr>
                  </a:outerShdw>
                </a:effectLst>
              </a:rPr>
              <a:t>guaranteeing that the costs can be financed out of the consumer association’s own budget </a:t>
            </a:r>
          </a:p>
          <a:p>
            <a:pPr marL="635000" lvl="1" indent="-177800">
              <a:lnSpc>
                <a:spcPct val="90000"/>
              </a:lnSpc>
              <a:spcBef>
                <a:spcPct val="50000"/>
              </a:spcBef>
              <a:spcAft>
                <a:spcPct val="20000"/>
              </a:spcAft>
              <a:buClr>
                <a:srgbClr val="99CCFF"/>
              </a:buClr>
              <a:buSzPct val="100000"/>
              <a:buFont typeface="Wingdings" pitchFamily="2" charset="2"/>
              <a:buChar char="§"/>
              <a:defRPr/>
            </a:pPr>
            <a:r>
              <a:rPr lang="en-US" sz="1800">
                <a:effectLst>
                  <a:outerShdw blurRad="38100" dist="38100" dir="2700000" algn="tl">
                    <a:srgbClr val="000000">
                      <a:alpha val="43137"/>
                    </a:srgbClr>
                  </a:outerShdw>
                </a:effectLst>
              </a:rPr>
              <a:t>reducing the costs of litigation if the plaintiff is a consumer association, or </a:t>
            </a:r>
          </a:p>
          <a:p>
            <a:pPr marL="635000" lvl="1" indent="-177800">
              <a:lnSpc>
                <a:spcPct val="90000"/>
              </a:lnSpc>
              <a:spcBef>
                <a:spcPct val="50000"/>
              </a:spcBef>
              <a:spcAft>
                <a:spcPct val="20000"/>
              </a:spcAft>
              <a:buClr>
                <a:srgbClr val="99CCFF"/>
              </a:buClr>
              <a:buSzPct val="100000"/>
              <a:buFont typeface="Wingdings" pitchFamily="2" charset="2"/>
              <a:buChar char="§"/>
              <a:defRPr/>
            </a:pPr>
            <a:r>
              <a:rPr lang="en-US" sz="1800">
                <a:effectLst>
                  <a:outerShdw blurRad="38100" dist="38100" dir="2700000" algn="tl">
                    <a:srgbClr val="000000">
                      <a:alpha val="43137"/>
                    </a:srgbClr>
                  </a:outerShdw>
                </a:effectLst>
              </a:rPr>
              <a:t>allowing the consumer association to take a share of the expected recovery (on a contingent fee basis)</a:t>
            </a:r>
          </a:p>
          <a:p>
            <a:pPr marL="635000" lvl="1" indent="-177800">
              <a:lnSpc>
                <a:spcPct val="90000"/>
              </a:lnSpc>
              <a:spcBef>
                <a:spcPct val="50000"/>
              </a:spcBef>
              <a:spcAft>
                <a:spcPct val="20000"/>
              </a:spcAft>
              <a:buClr>
                <a:srgbClr val="99CCFF"/>
              </a:buClr>
              <a:buSzPct val="100000"/>
              <a:buFont typeface="Wingdings" pitchFamily="2" charset="2"/>
              <a:buChar char="§"/>
              <a:defRPr/>
            </a:pPr>
            <a:endParaRPr lang="en-US" sz="1800">
              <a:effectLst>
                <a:outerShdw blurRad="38100" dist="38100" dir="2700000" algn="tl">
                  <a:srgbClr val="000000">
                    <a:alpha val="43137"/>
                  </a:srgbClr>
                </a:outerShdw>
              </a:effectLst>
            </a:endParaRPr>
          </a:p>
        </p:txBody>
      </p:sp>
      <p:sp>
        <p:nvSpPr>
          <p:cNvPr id="5" name="Rectangle 4"/>
          <p:cNvSpPr>
            <a:spLocks noChangeArrowheads="1"/>
          </p:cNvSpPr>
          <p:nvPr/>
        </p:nvSpPr>
        <p:spPr bwMode="auto">
          <a:xfrm>
            <a:off x="0" y="1622425"/>
            <a:ext cx="2468563" cy="4102100"/>
          </a:xfrm>
          <a:prstGeom prst="rect">
            <a:avLst/>
          </a:prstGeom>
          <a:solidFill>
            <a:srgbClr val="003366"/>
          </a:solidFill>
          <a:ln w="9525">
            <a:noFill/>
            <a:miter lim="800000"/>
            <a:headEnd/>
            <a:tailEnd/>
          </a:ln>
          <a:effectLst/>
        </p:spPr>
        <p:txBody>
          <a:bodyPr anchor="ctr"/>
          <a:lstStyle/>
          <a:p>
            <a:pPr algn="ctr">
              <a:lnSpc>
                <a:spcPct val="125000"/>
              </a:lnSpc>
              <a:spcAft>
                <a:spcPct val="25000"/>
              </a:spcAft>
              <a:buFont typeface="Wingdings" pitchFamily="2" charset="2"/>
              <a:buNone/>
              <a:defRPr/>
            </a:pPr>
            <a:r>
              <a:rPr lang="en-US" sz="1800">
                <a:solidFill>
                  <a:srgbClr val="FFCC66"/>
                </a:solidFill>
                <a:effectLst>
                  <a:outerShdw blurRad="38100" dist="38100" dir="2700000" algn="tl">
                    <a:srgbClr val="000000"/>
                  </a:outerShdw>
                </a:effectLst>
                <a:cs typeface="+mn-cs"/>
              </a:rPr>
              <a:t>Representative actions seem a poor substitute for class actions backed by contingency fees</a:t>
            </a:r>
          </a:p>
          <a:p>
            <a:pPr algn="ctr">
              <a:lnSpc>
                <a:spcPct val="125000"/>
              </a:lnSpc>
              <a:spcAft>
                <a:spcPct val="25000"/>
              </a:spcAft>
              <a:buFont typeface="Wingdings" pitchFamily="2" charset="2"/>
              <a:buNone/>
              <a:defRPr/>
            </a:pPr>
            <a:r>
              <a:rPr lang="en-US" sz="1800">
                <a:solidFill>
                  <a:srgbClr val="FFCC66"/>
                </a:solidFill>
                <a:effectLst>
                  <a:outerShdw blurRad="38100" dist="38100" dir="2700000" algn="tl">
                    <a:srgbClr val="000000"/>
                  </a:outerShdw>
                </a:effectLst>
                <a:cs typeface="+mn-cs"/>
              </a:rPr>
              <a:t>Private insurance appears viable only as a complement to other measures</a:t>
            </a:r>
          </a:p>
        </p:txBody>
      </p:sp>
      <p:sp>
        <p:nvSpPr>
          <p:cNvPr id="39941" name="Rettangolo 4"/>
          <p:cNvSpPr>
            <a:spLocks noChangeArrowheads="1"/>
          </p:cNvSpPr>
          <p:nvPr/>
        </p:nvSpPr>
        <p:spPr bwMode="auto">
          <a:xfrm>
            <a:off x="8110538" y="5818188"/>
            <a:ext cx="1006475" cy="993775"/>
          </a:xfrm>
          <a:prstGeom prst="rect">
            <a:avLst/>
          </a:prstGeom>
          <a:solidFill>
            <a:schemeClr val="tx1"/>
          </a:solidFill>
          <a:ln w="9525" algn="ctr">
            <a:noFill/>
            <a:round/>
            <a:headEnd/>
            <a:tailEnd/>
          </a:ln>
        </p:spPr>
        <p:txBody>
          <a:bodyPr/>
          <a:lstStyle/>
          <a:p>
            <a:pPr algn="ctr">
              <a:lnSpc>
                <a:spcPct val="90000"/>
              </a:lnSpc>
              <a:spcBef>
                <a:spcPct val="30000"/>
              </a:spcBef>
              <a:buClr>
                <a:schemeClr val="bg1"/>
              </a:buClr>
              <a:buSzPct val="100000"/>
              <a:buFont typeface="Wingdings" pitchFamily="2" charset="2"/>
              <a:buChar char="•"/>
            </a:pPr>
            <a:endParaRPr lang="it-IT"/>
          </a:p>
        </p:txBody>
      </p:sp>
      <p:sp>
        <p:nvSpPr>
          <p:cNvPr id="39942" name="Text Box 10"/>
          <p:cNvSpPr txBox="1">
            <a:spLocks noChangeArrowheads="1"/>
          </p:cNvSpPr>
          <p:nvPr/>
        </p:nvSpPr>
        <p:spPr bwMode="auto">
          <a:xfrm>
            <a:off x="8891588" y="39688"/>
            <a:ext cx="196850" cy="266700"/>
          </a:xfrm>
          <a:prstGeom prst="rect">
            <a:avLst/>
          </a:prstGeom>
          <a:noFill/>
          <a:ln w="9525">
            <a:noFill/>
            <a:miter lim="800000"/>
            <a:headEnd/>
            <a:tailEnd/>
          </a:ln>
        </p:spPr>
        <p:txBody>
          <a:bodyPr wrap="none" lIns="0" tIns="0" rIns="0" bIns="0">
            <a:spAutoFit/>
          </a:bodyPr>
          <a:lstStyle/>
          <a:p>
            <a:pPr>
              <a:lnSpc>
                <a:spcPct val="125000"/>
              </a:lnSpc>
              <a:spcAft>
                <a:spcPct val="25000"/>
              </a:spcAft>
            </a:pPr>
            <a:fld id="{F3488EA4-EE8D-43AE-9437-E617132DB7B1}" type="slidenum">
              <a:rPr lang="it-IT">
                <a:solidFill>
                  <a:srgbClr val="92A6FC"/>
                </a:solidFill>
              </a:rPr>
              <a:pPr>
                <a:lnSpc>
                  <a:spcPct val="125000"/>
                </a:lnSpc>
                <a:spcAft>
                  <a:spcPct val="25000"/>
                </a:spcAft>
              </a:pPr>
              <a:t>35</a:t>
            </a:fld>
            <a:endParaRPr lang="it-IT">
              <a:solidFill>
                <a:srgbClr val="92A6FC"/>
              </a:solidFill>
            </a:endParaRPr>
          </a:p>
        </p:txBody>
      </p:sp>
    </p:spTree>
  </p:cSld>
  <p:clrMapOvr>
    <a:masterClrMapping/>
  </p:clrMapOvr>
  <p:transition>
    <p:strips dir="l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1|3.4|12.4|10.6|2.7|3.6|78.1|0.8"/>
</p:tagLst>
</file>

<file path=ppt/tags/tag2.xml><?xml version="1.0" encoding="utf-8"?>
<p:tagLst xmlns:a="http://schemas.openxmlformats.org/drawingml/2006/main" xmlns:r="http://schemas.openxmlformats.org/officeDocument/2006/relationships" xmlns:p="http://schemas.openxmlformats.org/presentationml/2006/main">
  <p:tag name="TIMING" val="|5.9"/>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30000"/>
          </a:spcBef>
          <a:spcAft>
            <a:spcPct val="0"/>
          </a:spcAft>
          <a:buClr>
            <a:schemeClr val="bg1"/>
          </a:buClr>
          <a:buSzPct val="100000"/>
          <a:buFont typeface="Wingdings" pitchFamily="2" charset="2"/>
          <a:buChar char="•"/>
          <a:tabLst/>
          <a:defRPr kumimoji="0" lang="en-US" sz="1400" b="1" i="1"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30000"/>
          </a:spcBef>
          <a:spcAft>
            <a:spcPct val="0"/>
          </a:spcAft>
          <a:buClr>
            <a:schemeClr val="bg1"/>
          </a:buClr>
          <a:buSzPct val="100000"/>
          <a:buFont typeface="Wingdings" pitchFamily="2" charset="2"/>
          <a:buChar char="•"/>
          <a:tabLst/>
          <a:defRPr kumimoji="0" lang="en-US" sz="1400" b="1" i="1"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30000"/>
          </a:spcBef>
          <a:spcAft>
            <a:spcPct val="0"/>
          </a:spcAft>
          <a:buClr>
            <a:schemeClr val="bg1"/>
          </a:buClr>
          <a:buSzPct val="100000"/>
          <a:buFont typeface="Wingdings" pitchFamily="2" charset="2"/>
          <a:buChar char="•"/>
          <a:tabLst/>
          <a:defRPr kumimoji="0" lang="en-US" sz="1400" b="1" i="1"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30000"/>
          </a:spcBef>
          <a:spcAft>
            <a:spcPct val="0"/>
          </a:spcAft>
          <a:buClr>
            <a:schemeClr val="bg1"/>
          </a:buClr>
          <a:buSzPct val="100000"/>
          <a:buFont typeface="Wingdings" pitchFamily="2" charset="2"/>
          <a:buChar char="•"/>
          <a:tabLst/>
          <a:defRPr kumimoji="0" lang="en-US" sz="1400" b="1" i="1" u="none" strike="noStrike" cap="none" normalizeH="0" baseline="0" smtClean="0">
            <a:ln>
              <a:noFill/>
            </a:ln>
            <a:solidFill>
              <a:schemeClr val="bg1"/>
            </a:solidFill>
            <a:effectLst/>
            <a:latin typeface="Arial"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27405</TotalTime>
  <Words>2958</Words>
  <Application>Microsoft Office PowerPoint</Application>
  <PresentationFormat>On-screen Show (4:3)</PresentationFormat>
  <Paragraphs>451</Paragraphs>
  <Slides>35</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35</vt:i4>
      </vt:variant>
    </vt:vector>
  </HeadingPairs>
  <TitlesOfParts>
    <vt:vector size="46" baseType="lpstr">
      <vt:lpstr>Arial</vt:lpstr>
      <vt:lpstr>Arial Black</vt:lpstr>
      <vt:lpstr>Wingdings</vt:lpstr>
      <vt:lpstr>Verdana</vt:lpstr>
      <vt:lpstr>Times New Roman</vt:lpstr>
      <vt:lpstr>Calibri</vt:lpstr>
      <vt:lpstr>MS PGothic</vt:lpstr>
      <vt:lpstr>Book Antiqua</vt:lpstr>
      <vt:lpstr>Default Design</vt:lpstr>
      <vt:lpstr>Custom Design</vt:lpstr>
      <vt:lpstr>1_Default Design</vt:lpstr>
      <vt:lpstr>Slide 1</vt:lpstr>
      <vt:lpstr>Introduction</vt:lpstr>
      <vt:lpstr>Existing obstacles in the EU</vt:lpstr>
      <vt:lpstr>Persisting underdevelopment</vt:lpstr>
      <vt:lpstr>2004-2007 developments</vt:lpstr>
      <vt:lpstr>2004-2007 developments</vt:lpstr>
      <vt:lpstr>2004-2007 developments</vt:lpstr>
      <vt:lpstr>Slide 8</vt:lpstr>
      <vt:lpstr>Why private damages actions?</vt:lpstr>
      <vt:lpstr>The “second pillar”</vt:lpstr>
      <vt:lpstr>Deterrence: “Magic formula”</vt:lpstr>
      <vt:lpstr>Deterrence: cartels (I)</vt:lpstr>
      <vt:lpstr>Deterrence: cartels (II)</vt:lpstr>
      <vt:lpstr>Impact on the detection rate</vt:lpstr>
      <vt:lpstr>Deterrence: cartels (III)</vt:lpstr>
      <vt:lpstr>Deterrence: cartels (IV)</vt:lpstr>
      <vt:lpstr>Standing to sue</vt:lpstr>
      <vt:lpstr>Another “Magic formula”</vt:lpstr>
      <vt:lpstr>Winning and settling</vt:lpstr>
      <vt:lpstr>The costs of private enforcement</vt:lpstr>
      <vt:lpstr>Frivolous suits?</vt:lpstr>
      <vt:lpstr>Overshooting?</vt:lpstr>
      <vt:lpstr>Harmonisation costs</vt:lpstr>
      <vt:lpstr>The “Impact Study”</vt:lpstr>
      <vt:lpstr>Issues at stake</vt:lpstr>
      <vt:lpstr>The “Impact Study”</vt:lpstr>
      <vt:lpstr>The White Paper</vt:lpstr>
      <vt:lpstr>Slide 28</vt:lpstr>
      <vt:lpstr>Multiple damages</vt:lpstr>
      <vt:lpstr>Fee-shifting: which rule?</vt:lpstr>
      <vt:lpstr>One-way fee-shifting</vt:lpstr>
      <vt:lpstr>Group litigation (I)</vt:lpstr>
      <vt:lpstr>Group litigation (II)</vt:lpstr>
      <vt:lpstr>Group litigation (III)</vt:lpstr>
      <vt:lpstr>Group litigation (III)</vt:lpstr>
    </vt:vector>
  </TitlesOfParts>
  <Company>NERA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Harm to Innovation as an Antitrust Claim</dc:title>
  <dc:creator>Andrea Renda</dc:creator>
  <cp:lastModifiedBy>Anonymous</cp:lastModifiedBy>
  <cp:revision>642</cp:revision>
  <dcterms:created xsi:type="dcterms:W3CDTF">2001-09-06T00:29:50Z</dcterms:created>
  <dcterms:modified xsi:type="dcterms:W3CDTF">2009-06-25T08:40:20Z</dcterms:modified>
</cp:coreProperties>
</file>